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65" r:id="rId3"/>
    <p:sldId id="395" r:id="rId4"/>
    <p:sldId id="396" r:id="rId5"/>
    <p:sldId id="397" r:id="rId6"/>
    <p:sldId id="398" r:id="rId7"/>
    <p:sldId id="399" r:id="rId8"/>
    <p:sldId id="400" r:id="rId9"/>
    <p:sldId id="401" r:id="rId10"/>
    <p:sldId id="402" r:id="rId11"/>
    <p:sldId id="443" r:id="rId12"/>
    <p:sldId id="439" r:id="rId13"/>
    <p:sldId id="440" r:id="rId14"/>
    <p:sldId id="441" r:id="rId15"/>
    <p:sldId id="444" r:id="rId16"/>
    <p:sldId id="445" r:id="rId17"/>
    <p:sldId id="446" r:id="rId18"/>
    <p:sldId id="442" r:id="rId19"/>
    <p:sldId id="403" r:id="rId20"/>
    <p:sldId id="448" r:id="rId21"/>
    <p:sldId id="449" r:id="rId22"/>
    <p:sldId id="450" r:id="rId23"/>
    <p:sldId id="454" r:id="rId24"/>
    <p:sldId id="455" r:id="rId25"/>
    <p:sldId id="456" r:id="rId26"/>
    <p:sldId id="457" r:id="rId27"/>
    <p:sldId id="458" r:id="rId28"/>
    <p:sldId id="452" r:id="rId29"/>
    <p:sldId id="453" r:id="rId30"/>
    <p:sldId id="460" r:id="rId31"/>
    <p:sldId id="461" r:id="rId32"/>
    <p:sldId id="462" r:id="rId33"/>
    <p:sldId id="463" r:id="rId34"/>
    <p:sldId id="464" r:id="rId35"/>
    <p:sldId id="416" r:id="rId36"/>
    <p:sldId id="412" r:id="rId37"/>
    <p:sldId id="417" r:id="rId38"/>
    <p:sldId id="418" r:id="rId39"/>
    <p:sldId id="419" r:id="rId40"/>
    <p:sldId id="420" r:id="rId41"/>
    <p:sldId id="421" r:id="rId42"/>
    <p:sldId id="422" r:id="rId43"/>
    <p:sldId id="423" r:id="rId44"/>
    <p:sldId id="424" r:id="rId45"/>
    <p:sldId id="425" r:id="rId46"/>
    <p:sldId id="426" r:id="rId47"/>
    <p:sldId id="434" r:id="rId48"/>
    <p:sldId id="435" r:id="rId49"/>
    <p:sldId id="436" r:id="rId50"/>
    <p:sldId id="427" r:id="rId51"/>
    <p:sldId id="428" r:id="rId52"/>
    <p:sldId id="429" r:id="rId53"/>
    <p:sldId id="430" r:id="rId54"/>
    <p:sldId id="431" r:id="rId55"/>
    <p:sldId id="432" r:id="rId56"/>
    <p:sldId id="433"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46" d="100"/>
          <a:sy n="46" d="100"/>
        </p:scale>
        <p:origin x="-1170" y="0"/>
      </p:cViewPr>
      <p:guideLst>
        <p:guide orient="horz" pos="2160"/>
        <p:guide pos="2880"/>
      </p:guideLst>
    </p:cSldViewPr>
  </p:slideViewPr>
  <p:notesTextViewPr>
    <p:cViewPr>
      <p:scale>
        <a:sx n="100" d="100"/>
        <a:sy n="100" d="100"/>
      </p:scale>
      <p:origin x="0" y="0"/>
    </p:cViewPr>
  </p:notesTextViewPr>
  <p:gridSpacing cx="38405" cy="384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36.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38.wmf"/><Relationship Id="rId5" Type="http://schemas.openxmlformats.org/officeDocument/2006/relationships/image" Target="../media/image42.wmf"/><Relationship Id="rId4" Type="http://schemas.openxmlformats.org/officeDocument/2006/relationships/image" Target="../media/image41.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image" Target="../media/image47.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image" Target="../media/image51.wmf"/><Relationship Id="rId4" Type="http://schemas.openxmlformats.org/officeDocument/2006/relationships/image" Target="../media/image54.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46.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58.wmf"/><Relationship Id="rId1" Type="http://schemas.openxmlformats.org/officeDocument/2006/relationships/image" Target="../media/image57.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image" Target="../media/image60.wmf"/><Relationship Id="rId1" Type="http://schemas.openxmlformats.org/officeDocument/2006/relationships/image" Target="../media/image33.wmf"/><Relationship Id="rId5" Type="http://schemas.openxmlformats.org/officeDocument/2006/relationships/image" Target="../media/image63.wmf"/><Relationship Id="rId4" Type="http://schemas.openxmlformats.org/officeDocument/2006/relationships/image" Target="../media/image62.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6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image" Target="../media/image15.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 Id="rId4" Type="http://schemas.openxmlformats.org/officeDocument/2006/relationships/image" Target="../media/image23.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 Id="rId5" Type="http://schemas.openxmlformats.org/officeDocument/2006/relationships/image" Target="../media/image35.wmf"/><Relationship Id="rId4" Type="http://schemas.openxmlformats.org/officeDocument/2006/relationships/image" Target="../media/image34.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83DC8A5-0376-4EB9-9CCC-5A4C48283C14}" type="datetimeFigureOut">
              <a:rPr lang="en-US" smtClean="0"/>
              <a:pPr/>
              <a:t>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EBDFEA-1AD4-4F2B-9E57-B3FE6B5A9B7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3DC8A5-0376-4EB9-9CCC-5A4C48283C14}" type="datetimeFigureOut">
              <a:rPr lang="en-US" smtClean="0"/>
              <a:pPr/>
              <a:t>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EBDFEA-1AD4-4F2B-9E57-B3FE6B5A9B7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3DC8A5-0376-4EB9-9CCC-5A4C48283C14}" type="datetimeFigureOut">
              <a:rPr lang="en-US" smtClean="0"/>
              <a:pPr/>
              <a:t>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EBDFEA-1AD4-4F2B-9E57-B3FE6B5A9B7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3DC8A5-0376-4EB9-9CCC-5A4C48283C14}" type="datetimeFigureOut">
              <a:rPr lang="en-US" smtClean="0"/>
              <a:pPr/>
              <a:t>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EBDFEA-1AD4-4F2B-9E57-B3FE6B5A9B7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3DC8A5-0376-4EB9-9CCC-5A4C48283C14}" type="datetimeFigureOut">
              <a:rPr lang="en-US" smtClean="0"/>
              <a:pPr/>
              <a:t>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EBDFEA-1AD4-4F2B-9E57-B3FE6B5A9B7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3DC8A5-0376-4EB9-9CCC-5A4C48283C14}" type="datetimeFigureOut">
              <a:rPr lang="en-US" smtClean="0"/>
              <a:pPr/>
              <a:t>12/4/2018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EBDFEA-1AD4-4F2B-9E57-B3FE6B5A9B7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3DC8A5-0376-4EB9-9CCC-5A4C48283C14}" type="datetimeFigureOut">
              <a:rPr lang="en-US" smtClean="0"/>
              <a:pPr/>
              <a:t>12/4/2018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EBDFEA-1AD4-4F2B-9E57-B3FE6B5A9B7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3DC8A5-0376-4EB9-9CCC-5A4C48283C14}" type="datetimeFigureOut">
              <a:rPr lang="en-US" smtClean="0"/>
              <a:pPr/>
              <a:t>12/4/2018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EBDFEA-1AD4-4F2B-9E57-B3FE6B5A9B7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3DC8A5-0376-4EB9-9CCC-5A4C48283C14}" type="datetimeFigureOut">
              <a:rPr lang="en-US" smtClean="0"/>
              <a:pPr/>
              <a:t>12/4/2018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EBDFEA-1AD4-4F2B-9E57-B3FE6B5A9B7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3DC8A5-0376-4EB9-9CCC-5A4C48283C14}" type="datetimeFigureOut">
              <a:rPr lang="en-US" smtClean="0"/>
              <a:pPr/>
              <a:t>12/4/2018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EBDFEA-1AD4-4F2B-9E57-B3FE6B5A9B7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3DC8A5-0376-4EB9-9CCC-5A4C48283C14}" type="datetimeFigureOut">
              <a:rPr lang="en-US" smtClean="0"/>
              <a:pPr/>
              <a:t>12/4/2018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EBDFEA-1AD4-4F2B-9E57-B3FE6B5A9B7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4000"/>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3DC8A5-0376-4EB9-9CCC-5A4C48283C14}" type="datetimeFigureOut">
              <a:rPr lang="en-US" smtClean="0"/>
              <a:pPr/>
              <a:t>12/4/2018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EBDFEA-1AD4-4F2B-9E57-B3FE6B5A9B7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8.wmf"/></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wmf"/></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7.png"/><Relationship Id="rId7"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image" Target="../media/image15.wmf"/><Relationship Id="rId5" Type="http://schemas.openxmlformats.org/officeDocument/2006/relationships/oleObject" Target="../embeddings/oleObject6.bin"/><Relationship Id="rId4" Type="http://schemas.openxmlformats.org/officeDocument/2006/relationships/image" Target="../media/image18.png"/><Relationship Id="rId9" Type="http://schemas.openxmlformats.org/officeDocument/2006/relationships/image" Target="../media/image19.wmf"/></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oleObject" Target="../embeddings/oleObject8.bin"/><Relationship Id="rId7" Type="http://schemas.openxmlformats.org/officeDocument/2006/relationships/image" Target="../media/image24.emf"/><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image" Target="../media/image21.wmf"/><Relationship Id="rId11" Type="http://schemas.openxmlformats.org/officeDocument/2006/relationships/image" Target="../media/image23.wmf"/><Relationship Id="rId5" Type="http://schemas.openxmlformats.org/officeDocument/2006/relationships/oleObject" Target="../embeddings/oleObject9.bin"/><Relationship Id="rId10" Type="http://schemas.openxmlformats.org/officeDocument/2006/relationships/oleObject" Target="../embeddings/oleObject11.bin"/><Relationship Id="rId4" Type="http://schemas.openxmlformats.org/officeDocument/2006/relationships/image" Target="../media/image20.wmf"/><Relationship Id="rId9" Type="http://schemas.openxmlformats.org/officeDocument/2006/relationships/image" Target="../media/image22.wmf"/></Relationships>
</file>

<file path=ppt/slides/_rels/slide17.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oleObject" Target="../embeddings/oleObject12.bin"/><Relationship Id="rId7" Type="http://schemas.openxmlformats.org/officeDocument/2006/relationships/oleObject" Target="../embeddings/oleObject14.bin"/><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image" Target="../media/image26.wmf"/><Relationship Id="rId5" Type="http://schemas.openxmlformats.org/officeDocument/2006/relationships/oleObject" Target="../embeddings/oleObject13.bin"/><Relationship Id="rId4" Type="http://schemas.openxmlformats.org/officeDocument/2006/relationships/image" Target="../media/image25.wmf"/></Relationships>
</file>

<file path=ppt/slides/_rels/slide18.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oleObject" Target="../embeddings/oleObject15.bin"/><Relationship Id="rId7" Type="http://schemas.openxmlformats.org/officeDocument/2006/relationships/oleObject" Target="../embeddings/oleObject17.bin"/><Relationship Id="rId2" Type="http://schemas.openxmlformats.org/officeDocument/2006/relationships/slideLayout" Target="../slideLayouts/slideLayout1.xml"/><Relationship Id="rId1" Type="http://schemas.openxmlformats.org/officeDocument/2006/relationships/vmlDrawing" Target="../drawings/vmlDrawing8.vml"/><Relationship Id="rId6" Type="http://schemas.openxmlformats.org/officeDocument/2006/relationships/image" Target="../media/image29.wmf"/><Relationship Id="rId5" Type="http://schemas.openxmlformats.org/officeDocument/2006/relationships/oleObject" Target="../embeddings/oleObject16.bin"/><Relationship Id="rId4" Type="http://schemas.openxmlformats.org/officeDocument/2006/relationships/image" Target="../media/image28.wmf"/></Relationships>
</file>

<file path=ppt/slides/_rels/slide19.x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oleObject" Target="../embeddings/oleObject18.bin"/><Relationship Id="rId7" Type="http://schemas.openxmlformats.org/officeDocument/2006/relationships/oleObject" Target="../embeddings/oleObject20.bin"/><Relationship Id="rId12" Type="http://schemas.openxmlformats.org/officeDocument/2006/relationships/image" Target="../media/image35.wmf"/><Relationship Id="rId2" Type="http://schemas.openxmlformats.org/officeDocument/2006/relationships/slideLayout" Target="../slideLayouts/slideLayout1.xml"/><Relationship Id="rId1" Type="http://schemas.openxmlformats.org/officeDocument/2006/relationships/vmlDrawing" Target="../drawings/vmlDrawing9.vml"/><Relationship Id="rId6" Type="http://schemas.openxmlformats.org/officeDocument/2006/relationships/image" Target="../media/image32.wmf"/><Relationship Id="rId11" Type="http://schemas.openxmlformats.org/officeDocument/2006/relationships/oleObject" Target="../embeddings/oleObject22.bin"/><Relationship Id="rId5" Type="http://schemas.openxmlformats.org/officeDocument/2006/relationships/oleObject" Target="../embeddings/oleObject19.bin"/><Relationship Id="rId10" Type="http://schemas.openxmlformats.org/officeDocument/2006/relationships/image" Target="../media/image34.wmf"/><Relationship Id="rId4" Type="http://schemas.openxmlformats.org/officeDocument/2006/relationships/image" Target="../media/image31.wmf"/><Relationship Id="rId9" Type="http://schemas.openxmlformats.org/officeDocument/2006/relationships/oleObject" Target="../embeddings/oleObject21.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1.xml"/><Relationship Id="rId1" Type="http://schemas.openxmlformats.org/officeDocument/2006/relationships/vmlDrawing" Target="../drawings/vmlDrawing10.vml"/><Relationship Id="rId6" Type="http://schemas.openxmlformats.org/officeDocument/2006/relationships/image" Target="../media/image37.wmf"/><Relationship Id="rId5" Type="http://schemas.openxmlformats.org/officeDocument/2006/relationships/oleObject" Target="../embeddings/oleObject24.bin"/><Relationship Id="rId4" Type="http://schemas.openxmlformats.org/officeDocument/2006/relationships/image" Target="../media/image36.wmf"/></Relationships>
</file>

<file path=ppt/slides/_rels/slide21.x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oleObject" Target="../embeddings/oleObject25.bin"/><Relationship Id="rId7" Type="http://schemas.openxmlformats.org/officeDocument/2006/relationships/oleObject" Target="../embeddings/oleObject27.bin"/><Relationship Id="rId12" Type="http://schemas.openxmlformats.org/officeDocument/2006/relationships/image" Target="../media/image42.wmf"/><Relationship Id="rId2" Type="http://schemas.openxmlformats.org/officeDocument/2006/relationships/slideLayout" Target="../slideLayouts/slideLayout1.xml"/><Relationship Id="rId1" Type="http://schemas.openxmlformats.org/officeDocument/2006/relationships/vmlDrawing" Target="../drawings/vmlDrawing11.vml"/><Relationship Id="rId6" Type="http://schemas.openxmlformats.org/officeDocument/2006/relationships/image" Target="../media/image39.wmf"/><Relationship Id="rId11" Type="http://schemas.openxmlformats.org/officeDocument/2006/relationships/oleObject" Target="../embeddings/oleObject29.bin"/><Relationship Id="rId5" Type="http://schemas.openxmlformats.org/officeDocument/2006/relationships/oleObject" Target="../embeddings/oleObject26.bin"/><Relationship Id="rId10" Type="http://schemas.openxmlformats.org/officeDocument/2006/relationships/image" Target="../media/image41.wmf"/><Relationship Id="rId4" Type="http://schemas.openxmlformats.org/officeDocument/2006/relationships/image" Target="../media/image38.wmf"/><Relationship Id="rId9" Type="http://schemas.openxmlformats.org/officeDocument/2006/relationships/oleObject" Target="../embeddings/oleObject28.bin"/></Relationships>
</file>

<file path=ppt/slides/_rels/slide22.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1.xml"/><Relationship Id="rId1" Type="http://schemas.openxmlformats.org/officeDocument/2006/relationships/vmlDrawing" Target="../drawings/vmlDrawing12.vml"/><Relationship Id="rId4" Type="http://schemas.openxmlformats.org/officeDocument/2006/relationships/image" Target="../media/image44.wmf"/></Relationships>
</file>

<file path=ppt/slides/_rels/slide24.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1.xml"/><Relationship Id="rId1" Type="http://schemas.openxmlformats.org/officeDocument/2006/relationships/vmlDrawing" Target="../drawings/vmlDrawing13.vml"/><Relationship Id="rId4" Type="http://schemas.openxmlformats.org/officeDocument/2006/relationships/image" Target="../media/image46.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1.xml"/><Relationship Id="rId1" Type="http://schemas.openxmlformats.org/officeDocument/2006/relationships/vmlDrawing" Target="../drawings/vmlDrawing14.vml"/><Relationship Id="rId6" Type="http://schemas.openxmlformats.org/officeDocument/2006/relationships/image" Target="../media/image48.wmf"/><Relationship Id="rId5" Type="http://schemas.openxmlformats.org/officeDocument/2006/relationships/oleObject" Target="../embeddings/oleObject33.bin"/><Relationship Id="rId4" Type="http://schemas.openxmlformats.org/officeDocument/2006/relationships/image" Target="../media/image47.wmf"/></Relationships>
</file>

<file path=ppt/slides/_rels/slide27.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1.xml"/><Relationship Id="rId1" Type="http://schemas.openxmlformats.org/officeDocument/2006/relationships/vmlDrawing" Target="../drawings/vmlDrawing15.vml"/><Relationship Id="rId4" Type="http://schemas.openxmlformats.org/officeDocument/2006/relationships/image" Target="../media/image50.wmf"/></Relationships>
</file>

<file path=ppt/slides/_rels/slide29.xml.rels><?xml version="1.0" encoding="UTF-8" standalone="yes"?>
<Relationships xmlns="http://schemas.openxmlformats.org/package/2006/relationships"><Relationship Id="rId8" Type="http://schemas.openxmlformats.org/officeDocument/2006/relationships/image" Target="../media/image53.wmf"/><Relationship Id="rId3" Type="http://schemas.openxmlformats.org/officeDocument/2006/relationships/oleObject" Target="../embeddings/oleObject35.bin"/><Relationship Id="rId7" Type="http://schemas.openxmlformats.org/officeDocument/2006/relationships/oleObject" Target="../embeddings/oleObject37.bin"/><Relationship Id="rId2" Type="http://schemas.openxmlformats.org/officeDocument/2006/relationships/slideLayout" Target="../slideLayouts/slideLayout1.xml"/><Relationship Id="rId1" Type="http://schemas.openxmlformats.org/officeDocument/2006/relationships/vmlDrawing" Target="../drawings/vmlDrawing16.vml"/><Relationship Id="rId6" Type="http://schemas.openxmlformats.org/officeDocument/2006/relationships/image" Target="../media/image52.wmf"/><Relationship Id="rId5" Type="http://schemas.openxmlformats.org/officeDocument/2006/relationships/oleObject" Target="../embeddings/oleObject36.bin"/><Relationship Id="rId10" Type="http://schemas.openxmlformats.org/officeDocument/2006/relationships/image" Target="../media/image54.wmf"/><Relationship Id="rId4" Type="http://schemas.openxmlformats.org/officeDocument/2006/relationships/image" Target="../media/image51.wmf"/><Relationship Id="rId9" Type="http://schemas.openxmlformats.org/officeDocument/2006/relationships/oleObject" Target="../embeddings/oleObject38.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1.xml"/><Relationship Id="rId1" Type="http://schemas.openxmlformats.org/officeDocument/2006/relationships/vmlDrawing" Target="../drawings/vmlDrawing17.vml"/><Relationship Id="rId4" Type="http://schemas.openxmlformats.org/officeDocument/2006/relationships/image" Target="../media/image44.wmf"/></Relationships>
</file>

<file path=ppt/slides/_rels/slide36.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1.xml"/><Relationship Id="rId1" Type="http://schemas.openxmlformats.org/officeDocument/2006/relationships/vmlDrawing" Target="../drawings/vmlDrawing18.vml"/><Relationship Id="rId6" Type="http://schemas.openxmlformats.org/officeDocument/2006/relationships/image" Target="../media/image47.wmf"/><Relationship Id="rId5" Type="http://schemas.openxmlformats.org/officeDocument/2006/relationships/oleObject" Target="../embeddings/oleObject41.bin"/><Relationship Id="rId4" Type="http://schemas.openxmlformats.org/officeDocument/2006/relationships/image" Target="../media/image46.w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1.xml"/><Relationship Id="rId1" Type="http://schemas.openxmlformats.org/officeDocument/2006/relationships/vmlDrawing" Target="../drawings/vmlDrawing19.vml"/><Relationship Id="rId5" Type="http://schemas.openxmlformats.org/officeDocument/2006/relationships/image" Target="../media/image49.emf"/><Relationship Id="rId4" Type="http://schemas.openxmlformats.org/officeDocument/2006/relationships/image" Target="../media/image48.wmf"/></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2.wmf"/><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8" Type="http://schemas.openxmlformats.org/officeDocument/2006/relationships/image" Target="../media/image59.wmf"/><Relationship Id="rId3" Type="http://schemas.openxmlformats.org/officeDocument/2006/relationships/oleObject" Target="../embeddings/oleObject43.bin"/><Relationship Id="rId7" Type="http://schemas.openxmlformats.org/officeDocument/2006/relationships/oleObject" Target="../embeddings/oleObject45.bin"/><Relationship Id="rId2" Type="http://schemas.openxmlformats.org/officeDocument/2006/relationships/slideLayout" Target="../slideLayouts/slideLayout1.xml"/><Relationship Id="rId1" Type="http://schemas.openxmlformats.org/officeDocument/2006/relationships/vmlDrawing" Target="../drawings/vmlDrawing20.vml"/><Relationship Id="rId6" Type="http://schemas.openxmlformats.org/officeDocument/2006/relationships/image" Target="../media/image58.wmf"/><Relationship Id="rId5" Type="http://schemas.openxmlformats.org/officeDocument/2006/relationships/oleObject" Target="../embeddings/oleObject44.bin"/><Relationship Id="rId4" Type="http://schemas.openxmlformats.org/officeDocument/2006/relationships/image" Target="../media/image57.wmf"/></Relationships>
</file>

<file path=ppt/slides/_rels/slide42.xml.rels><?xml version="1.0" encoding="UTF-8" standalone="yes"?>
<Relationships xmlns="http://schemas.openxmlformats.org/package/2006/relationships"><Relationship Id="rId8" Type="http://schemas.openxmlformats.org/officeDocument/2006/relationships/image" Target="../media/image61.wmf"/><Relationship Id="rId3" Type="http://schemas.openxmlformats.org/officeDocument/2006/relationships/oleObject" Target="../embeddings/oleObject46.bin"/><Relationship Id="rId7" Type="http://schemas.openxmlformats.org/officeDocument/2006/relationships/oleObject" Target="../embeddings/oleObject48.bin"/><Relationship Id="rId12" Type="http://schemas.openxmlformats.org/officeDocument/2006/relationships/image" Target="../media/image63.wmf"/><Relationship Id="rId2" Type="http://schemas.openxmlformats.org/officeDocument/2006/relationships/slideLayout" Target="../slideLayouts/slideLayout1.xml"/><Relationship Id="rId1" Type="http://schemas.openxmlformats.org/officeDocument/2006/relationships/vmlDrawing" Target="../drawings/vmlDrawing21.vml"/><Relationship Id="rId6" Type="http://schemas.openxmlformats.org/officeDocument/2006/relationships/image" Target="../media/image60.wmf"/><Relationship Id="rId11" Type="http://schemas.openxmlformats.org/officeDocument/2006/relationships/oleObject" Target="../embeddings/oleObject50.bin"/><Relationship Id="rId5" Type="http://schemas.openxmlformats.org/officeDocument/2006/relationships/oleObject" Target="../embeddings/oleObject47.bin"/><Relationship Id="rId10" Type="http://schemas.openxmlformats.org/officeDocument/2006/relationships/image" Target="../media/image62.wmf"/><Relationship Id="rId4" Type="http://schemas.openxmlformats.org/officeDocument/2006/relationships/image" Target="../media/image33.wmf"/><Relationship Id="rId9" Type="http://schemas.openxmlformats.org/officeDocument/2006/relationships/oleObject" Target="../embeddings/oleObject49.bin"/></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Layout" Target="../slideLayouts/slideLayout1.xml"/><Relationship Id="rId1" Type="http://schemas.openxmlformats.org/officeDocument/2006/relationships/vmlDrawing" Target="../drawings/vmlDrawing22.vml"/><Relationship Id="rId4" Type="http://schemas.openxmlformats.org/officeDocument/2006/relationships/image" Target="../media/image64.w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image" Target="../media/image65.emf"/><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image" Target="../media/image67.emf"/><Relationship Id="rId1" Type="http://schemas.openxmlformats.org/officeDocument/2006/relationships/slideLayout" Target="../slideLayouts/slideLayout1.xml"/><Relationship Id="rId4" Type="http://schemas.openxmlformats.org/officeDocument/2006/relationships/image" Target="../media/image69.emf"/></Relationships>
</file>

<file path=ppt/slides/_rels/slide48.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image" Target="../media/image70.emf"/><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72.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5.wmf"/><Relationship Id="rId5" Type="http://schemas.openxmlformats.org/officeDocument/2006/relationships/oleObject" Target="../embeddings/oleObject3.bin"/><Relationship Id="rId4" Type="http://schemas.openxmlformats.org/officeDocument/2006/relationships/image" Target="../media/image4.wmf"/></Relationships>
</file>

<file path=ppt/slides/_rels/slide50.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453217" y="3244334"/>
            <a:ext cx="237566" cy="369332"/>
          </a:xfrm>
          <a:prstGeom prst="rect">
            <a:avLst/>
          </a:prstGeom>
        </p:spPr>
        <p:txBody>
          <a:bodyPr wrap="none">
            <a:spAutoFit/>
          </a:bodyPr>
          <a:lstStyle/>
          <a:p>
            <a:r>
              <a:rPr lang="en-US" dirty="0" smtClean="0"/>
              <a:t> </a:t>
            </a:r>
            <a:endParaRPr lang="en-US" dirty="0"/>
          </a:p>
        </p:txBody>
      </p:sp>
      <p:sp>
        <p:nvSpPr>
          <p:cNvPr id="73729" name="Rectangle 1"/>
          <p:cNvSpPr>
            <a:spLocks noChangeArrowheads="1"/>
          </p:cNvSpPr>
          <p:nvPr/>
        </p:nvSpPr>
        <p:spPr bwMode="auto">
          <a:xfrm>
            <a:off x="4914900" y="304800"/>
            <a:ext cx="33528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ar-SA" sz="3200" b="0" i="0" u="none" strike="noStrike" cap="none" normalizeH="0" baseline="0" dirty="0" smtClean="0">
                <a:ln>
                  <a:noFill/>
                </a:ln>
                <a:solidFill>
                  <a:srgbClr val="365F92"/>
                </a:solidFill>
                <a:effectLst/>
                <a:latin typeface="DiwaniOutlineShaded"/>
                <a:ea typeface="Calibri" pitchFamily="34" charset="0"/>
                <a:cs typeface="Arial" pitchFamily="34" charset="0"/>
              </a:rPr>
              <a:t>جامعة ديالى</a:t>
            </a:r>
            <a:r>
              <a:rPr kumimoji="0" lang="en-US" sz="3200" b="0" i="0" u="none" strike="noStrike" cap="none" normalizeH="0" baseline="0" dirty="0" smtClean="0">
                <a:ln>
                  <a:noFill/>
                </a:ln>
                <a:solidFill>
                  <a:srgbClr val="365F92"/>
                </a:solidFill>
                <a:effectLst/>
                <a:latin typeface="DiwaniOutlineShaded"/>
                <a:ea typeface="Calibri" pitchFamily="34" charset="0"/>
                <a:cs typeface="Arial" pitchFamily="34" charset="0"/>
              </a:rPr>
              <a:t>  </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ar-SA" sz="3200" b="0" i="0" u="none" strike="noStrike" cap="none" normalizeH="0" baseline="0" dirty="0" smtClean="0">
                <a:ln>
                  <a:noFill/>
                </a:ln>
                <a:solidFill>
                  <a:srgbClr val="365F92"/>
                </a:solidFill>
                <a:effectLst/>
                <a:latin typeface="DiwaniOutlineShaded"/>
                <a:ea typeface="Calibri" pitchFamily="34" charset="0"/>
                <a:cs typeface="Arial" pitchFamily="34" charset="0"/>
              </a:rPr>
              <a:t>كلية الهندسة</a:t>
            </a:r>
            <a:r>
              <a:rPr kumimoji="0" lang="en-US" sz="3200" b="0" i="0" u="none" strike="noStrike" cap="none" normalizeH="0" baseline="0" dirty="0" smtClean="0">
                <a:ln>
                  <a:noFill/>
                </a:ln>
                <a:solidFill>
                  <a:srgbClr val="365F92"/>
                </a:solidFill>
                <a:effectLst/>
                <a:latin typeface="DiwaniOutlineShaded"/>
                <a:ea typeface="Calibri" pitchFamily="34" charset="0"/>
                <a:cs typeface="Arial" pitchFamily="34" charset="0"/>
              </a:rPr>
              <a:t> </a:t>
            </a:r>
          </a:p>
          <a:p>
            <a:pPr marL="0" marR="0" lvl="0" indent="0" algn="r" defTabSz="914400" rtl="0" eaLnBrk="0" fontAlgn="base" latinLnBrk="0" hangingPunct="0">
              <a:lnSpc>
                <a:spcPct val="100000"/>
              </a:lnSpc>
              <a:spcBef>
                <a:spcPct val="0"/>
              </a:spcBef>
              <a:spcAft>
                <a:spcPct val="0"/>
              </a:spcAft>
              <a:buClrTx/>
              <a:buSzTx/>
              <a:buFontTx/>
              <a:buNone/>
              <a:tabLst/>
            </a:pPr>
            <a:r>
              <a:rPr kumimoji="0" lang="ar-SA" sz="3200" b="0" i="0" u="none" strike="noStrike" cap="none" normalizeH="0" baseline="0" dirty="0" smtClean="0">
                <a:ln>
                  <a:noFill/>
                </a:ln>
                <a:solidFill>
                  <a:srgbClr val="365F92"/>
                </a:solidFill>
                <a:effectLst/>
                <a:latin typeface="DiwaniOutlineShaded"/>
                <a:ea typeface="Calibri" pitchFamily="34" charset="0"/>
                <a:cs typeface="Arial" pitchFamily="34" charset="0"/>
              </a:rPr>
              <a:t>قسم الهندسة الكيمياوية</a:t>
            </a:r>
            <a:r>
              <a:rPr kumimoji="0" lang="en-US" sz="1000" b="0" i="0" u="none" strike="noStrike" cap="none" normalizeH="0" baseline="0" dirty="0" smtClean="0">
                <a:ln>
                  <a:noFill/>
                </a:ln>
                <a:solidFill>
                  <a:schemeClr val="tx1"/>
                </a:solidFill>
                <a:effectLst/>
                <a:latin typeface="Arial" pitchFamily="34" charset="0"/>
                <a:cs typeface="Arial" pitchFamily="34" charset="0"/>
              </a:rPr>
              <a:t>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73730" name="Rectangle 2"/>
          <p:cNvSpPr>
            <a:spLocks noChangeArrowheads="1"/>
          </p:cNvSpPr>
          <p:nvPr/>
        </p:nvSpPr>
        <p:spPr bwMode="auto">
          <a:xfrm>
            <a:off x="1981200" y="2628900"/>
            <a:ext cx="4160113" cy="175432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solidFill>
                  <a:srgbClr val="000000"/>
                </a:solidFill>
                <a:effectLst/>
                <a:latin typeface="Arial" pitchFamily="34" charset="0"/>
                <a:ea typeface="Calibri" pitchFamily="34" charset="0"/>
                <a:cs typeface="Garamond" pitchFamily="18" charset="0"/>
              </a:rPr>
              <a:t>Unit Operations</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smtClean="0">
                <a:ln>
                  <a:noFill/>
                </a:ln>
                <a:solidFill>
                  <a:srgbClr val="000000"/>
                </a:solidFill>
                <a:effectLst/>
                <a:latin typeface="Arial" pitchFamily="34" charset="0"/>
                <a:ea typeface="Calibri" pitchFamily="34" charset="0"/>
                <a:cs typeface="Garamond" pitchFamily="18" charset="0"/>
              </a:rPr>
              <a:t>Lecturer</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smtClean="0">
                <a:ln>
                  <a:noFill/>
                </a:ln>
                <a:solidFill>
                  <a:srgbClr val="000000"/>
                </a:solidFill>
                <a:effectLst/>
                <a:latin typeface="Arial" pitchFamily="34" charset="0"/>
                <a:ea typeface="Calibri" pitchFamily="34" charset="0"/>
                <a:cs typeface="Garamond" pitchFamily="18" charset="0"/>
              </a:rPr>
              <a:t>Dr </a:t>
            </a:r>
            <a:r>
              <a:rPr kumimoji="0" lang="en-US" sz="3600" b="0" i="0" u="none" strike="noStrike" cap="none" normalizeH="0" baseline="0" dirty="0" err="1" smtClean="0">
                <a:ln>
                  <a:noFill/>
                </a:ln>
                <a:solidFill>
                  <a:srgbClr val="000000"/>
                </a:solidFill>
                <a:effectLst/>
                <a:latin typeface="Arial" pitchFamily="34" charset="0"/>
                <a:ea typeface="Calibri" pitchFamily="34" charset="0"/>
                <a:cs typeface="Garamond" pitchFamily="18" charset="0"/>
              </a:rPr>
              <a:t>Salah</a:t>
            </a:r>
            <a:r>
              <a:rPr kumimoji="0" lang="en-US" sz="3600" b="0" i="0" u="none" strike="noStrike" cap="none" normalizeH="0" baseline="0" dirty="0" smtClean="0">
                <a:ln>
                  <a:noFill/>
                </a:ln>
                <a:solidFill>
                  <a:srgbClr val="000000"/>
                </a:solidFill>
                <a:effectLst/>
                <a:latin typeface="Arial" pitchFamily="34" charset="0"/>
                <a:ea typeface="Calibri" pitchFamily="34" charset="0"/>
                <a:cs typeface="Garamond" pitchFamily="18" charset="0"/>
              </a:rPr>
              <a:t> N. </a:t>
            </a:r>
            <a:r>
              <a:rPr kumimoji="0" lang="en-US" sz="3600" b="0" i="0" u="none" strike="noStrike" cap="none" normalizeH="0" baseline="0" dirty="0" err="1" smtClean="0">
                <a:ln>
                  <a:noFill/>
                </a:ln>
                <a:solidFill>
                  <a:srgbClr val="000000"/>
                </a:solidFill>
                <a:effectLst/>
                <a:latin typeface="Arial" pitchFamily="34" charset="0"/>
                <a:ea typeface="Calibri" pitchFamily="34" charset="0"/>
                <a:cs typeface="Garamond" pitchFamily="18" charset="0"/>
              </a:rPr>
              <a:t>Farhan</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266700" y="342900"/>
            <a:ext cx="82296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Advantages of fluidization:</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 Liquid like behavior – easy to control and automate</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 Rapid mixing, uniform temperature and concentrations.</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3. Slow to respond to rapid temperature changes.</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4. Useful for large and small operations.</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5. Heat and mass transfer rates are high, requiring smaller surfaces.</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Disadvantages of fluidization:</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 Bubbling beds of fine particles are difficult to predict.</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 Rapid mixing of solids causes non-uniform residence times for continuous flow reactors.</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3. Particle break-up.</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4. Pipe and wall vessels erode due to particle collision.</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Behavior of fluidized beds:</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 Lighter objects float on top of the bed, i.e., objects less dense than the bulk density of the bed.</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 The surface stays horizontal even in tilted fluidized beds.</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3. The solids can flow thru and opening in the vessel just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likea</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liquid.</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4. The beds have a “static” pressure head due to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gravity,given</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by</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1265" name="Object 1"/>
          <p:cNvGraphicFramePr>
            <a:graphicFrameLocks noChangeAspect="1"/>
          </p:cNvGraphicFramePr>
          <p:nvPr/>
        </p:nvGraphicFramePr>
        <p:xfrm>
          <a:off x="7086600" y="5638799"/>
          <a:ext cx="647700" cy="444137"/>
        </p:xfrm>
        <a:graphic>
          <a:graphicData uri="http://schemas.openxmlformats.org/presentationml/2006/ole">
            <mc:AlternateContent xmlns:mc="http://schemas.openxmlformats.org/markup-compatibility/2006">
              <mc:Choice xmlns:v="urn:schemas-microsoft-com:vml" Requires="v">
                <p:oleObj spid="_x0000_s11266" name="Equation" r:id="rId3" imgW="330200" imgH="228600" progId="Equation.3">
                  <p:embed/>
                </p:oleObj>
              </mc:Choice>
              <mc:Fallback>
                <p:oleObj name="Equation" r:id="rId3" imgW="330200" imgH="228600" progId="Equation.3">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5638799"/>
                        <a:ext cx="647700" cy="4441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0" y="0"/>
            <a:ext cx="88011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sng"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Kinds of Fluidization:-</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sz="2400" b="0" i="0" u="none" strike="noStrike" cap="none" normalizeH="0" baseline="0" dirty="0" smtClean="0">
                <a:ln>
                  <a:noFill/>
                </a:ln>
                <a:solidFill>
                  <a:srgbClr val="FF0000"/>
                </a:solidFill>
                <a:effectLst/>
                <a:latin typeface="Book Antiqua" pitchFamily="18" charset="0"/>
                <a:ea typeface="Calibri" pitchFamily="34" charset="0"/>
                <a:cs typeface="AdvP1491"/>
              </a:rPr>
              <a:t>1)Incipient Fluidization:-</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Book Antiqua" pitchFamily="18" charset="0"/>
                <a:ea typeface="Calibri" pitchFamily="34" charset="0"/>
                <a:cs typeface="AdvP1491"/>
              </a:rPr>
              <a:t>It is occurs at minimum fluidization velocity </a:t>
            </a:r>
            <a:r>
              <a:rPr kumimoji="0" lang="en-US" sz="2400" b="0" i="0" u="none" strike="noStrike" cap="none" normalizeH="0" baseline="0" dirty="0" err="1" smtClean="0">
                <a:ln>
                  <a:noFill/>
                </a:ln>
                <a:solidFill>
                  <a:schemeClr val="tx1"/>
                </a:solidFill>
                <a:effectLst/>
                <a:latin typeface="Book Antiqua" pitchFamily="18" charset="0"/>
                <a:ea typeface="Calibri" pitchFamily="34" charset="0"/>
                <a:cs typeface="AdvP1491"/>
              </a:rPr>
              <a:t>u</a:t>
            </a:r>
            <a:r>
              <a:rPr kumimoji="0" lang="en-US" sz="2400" b="0" i="0" u="none" strike="noStrike" cap="none" normalizeH="0" baseline="-30000" dirty="0" err="1" smtClean="0">
                <a:ln>
                  <a:noFill/>
                </a:ln>
                <a:solidFill>
                  <a:schemeClr val="tx1"/>
                </a:solidFill>
                <a:effectLst/>
                <a:latin typeface="Book Antiqua" pitchFamily="18" charset="0"/>
                <a:ea typeface="Calibri" pitchFamily="34" charset="0"/>
                <a:cs typeface="AdvP1491"/>
              </a:rPr>
              <a:t>mf</a:t>
            </a:r>
            <a:r>
              <a:rPr kumimoji="0" lang="en-US" sz="2400" b="0" i="0" u="none" strike="noStrike" cap="none" normalizeH="0" baseline="0" dirty="0" smtClean="0">
                <a:ln>
                  <a:noFill/>
                </a:ln>
                <a:solidFill>
                  <a:schemeClr val="tx1"/>
                </a:solidFill>
                <a:effectLst/>
                <a:latin typeface="Book Antiqua" pitchFamily="18" charset="0"/>
                <a:ea typeface="Calibri" pitchFamily="34" charset="0"/>
                <a:cs typeface="AdvP1491"/>
              </a:rPr>
              <a:t>. In order to determine </a:t>
            </a:r>
            <a:r>
              <a:rPr kumimoji="0" lang="en-US" sz="2400" b="0" i="0" u="none" strike="noStrike" cap="none" normalizeH="0" baseline="0" dirty="0" err="1" smtClean="0">
                <a:ln>
                  <a:noFill/>
                </a:ln>
                <a:solidFill>
                  <a:schemeClr val="tx1"/>
                </a:solidFill>
                <a:effectLst/>
                <a:latin typeface="Book Antiqua" pitchFamily="18" charset="0"/>
                <a:ea typeface="Calibri" pitchFamily="34" charset="0"/>
                <a:cs typeface="AdvP1491"/>
              </a:rPr>
              <a:t>u</a:t>
            </a:r>
            <a:r>
              <a:rPr kumimoji="0" lang="en-US" sz="2400" b="0" i="0" u="none" strike="noStrike" cap="none" normalizeH="0" baseline="-30000" dirty="0" err="1" smtClean="0">
                <a:ln>
                  <a:noFill/>
                </a:ln>
                <a:solidFill>
                  <a:schemeClr val="tx1"/>
                </a:solidFill>
                <a:effectLst/>
                <a:latin typeface="Book Antiqua" pitchFamily="18" charset="0"/>
                <a:ea typeface="Calibri" pitchFamily="34" charset="0"/>
                <a:cs typeface="AdvP1491"/>
              </a:rPr>
              <a:t>mf</a:t>
            </a:r>
            <a:r>
              <a:rPr kumimoji="0" lang="en-US" sz="2400" b="0" i="0" u="none" strike="noStrike" cap="none" normalizeH="0" baseline="0" dirty="0" smtClean="0">
                <a:ln>
                  <a:noFill/>
                </a:ln>
                <a:solidFill>
                  <a:schemeClr val="tx1"/>
                </a:solidFill>
                <a:effectLst/>
                <a:latin typeface="Book Antiqua" pitchFamily="18" charset="0"/>
                <a:ea typeface="Calibri" pitchFamily="34" charset="0"/>
                <a:cs typeface="AdvP1491"/>
              </a:rPr>
              <a:t> , starting to increase velocity of fluid gradually with reducing </a:t>
            </a:r>
            <a:r>
              <a:rPr kumimoji="0" lang="en-US" sz="2400" b="0" i="0" u="none" strike="noStrike" cap="none" normalizeH="0" baseline="0" dirty="0" smtClean="0">
                <a:ln>
                  <a:noFill/>
                </a:ln>
                <a:solidFill>
                  <a:schemeClr val="tx1"/>
                </a:solidFill>
                <a:effectLst/>
                <a:latin typeface="Arial" pitchFamily="34" charset="0"/>
                <a:ea typeface="Calibri" pitchFamily="34" charset="0"/>
                <a:cs typeface="AdvP1491"/>
              </a:rPr>
              <a:t>∆</a:t>
            </a:r>
            <a:r>
              <a:rPr kumimoji="0" lang="en-US" sz="2400" b="0" i="0" u="none" strike="noStrike" cap="none" normalizeH="0" baseline="0" dirty="0" smtClean="0">
                <a:ln>
                  <a:noFill/>
                </a:ln>
                <a:solidFill>
                  <a:schemeClr val="tx1"/>
                </a:solidFill>
                <a:effectLst/>
                <a:latin typeface="Book Antiqua" pitchFamily="18" charset="0"/>
                <a:ea typeface="Calibri" pitchFamily="34" charset="0"/>
                <a:cs typeface="AdvP1491"/>
              </a:rPr>
              <a:t>p for each velocity. Then inverse the process by decreasing fluid velocity and recording </a:t>
            </a:r>
            <a:r>
              <a:rPr kumimoji="0" lang="en-US" sz="2400" b="0" i="0" u="none" strike="noStrike" cap="none" normalizeH="0" baseline="0" dirty="0" smtClean="0">
                <a:ln>
                  <a:noFill/>
                </a:ln>
                <a:solidFill>
                  <a:schemeClr val="tx1"/>
                </a:solidFill>
                <a:effectLst/>
                <a:latin typeface="Arial" pitchFamily="34" charset="0"/>
                <a:ea typeface="Calibri" pitchFamily="34" charset="0"/>
                <a:cs typeface="AdvP1491"/>
              </a:rPr>
              <a:t>∆</a:t>
            </a:r>
            <a:r>
              <a:rPr kumimoji="0" lang="en-US" sz="2400" b="0" i="0" u="none" strike="noStrike" cap="none" normalizeH="0" baseline="0" dirty="0" smtClean="0">
                <a:ln>
                  <a:noFill/>
                </a:ln>
                <a:solidFill>
                  <a:schemeClr val="tx1"/>
                </a:solidFill>
                <a:effectLst/>
                <a:latin typeface="Book Antiqua" pitchFamily="18" charset="0"/>
                <a:ea typeface="Calibri" pitchFamily="34" charset="0"/>
                <a:cs typeface="AdvP1491"/>
              </a:rPr>
              <a:t>p then plot log u  against log </a:t>
            </a:r>
            <a:r>
              <a:rPr kumimoji="0" lang="en-US" sz="2400" b="0" i="0" u="none" strike="noStrike" cap="none" normalizeH="0" baseline="0" dirty="0" smtClean="0">
                <a:ln>
                  <a:noFill/>
                </a:ln>
                <a:solidFill>
                  <a:schemeClr val="tx1"/>
                </a:solidFill>
                <a:effectLst/>
                <a:latin typeface="Arial" pitchFamily="34" charset="0"/>
                <a:ea typeface="Calibri" pitchFamily="34" charset="0"/>
                <a:cs typeface="AdvP1491"/>
              </a:rPr>
              <a:t>∆</a:t>
            </a:r>
            <a:r>
              <a:rPr kumimoji="0" lang="en-US" sz="2400" b="0" i="0" u="none" strike="noStrike" cap="none" normalizeH="0" baseline="0" dirty="0" smtClean="0">
                <a:ln>
                  <a:noFill/>
                </a:ln>
                <a:solidFill>
                  <a:schemeClr val="tx1"/>
                </a:solidFill>
                <a:effectLst/>
                <a:latin typeface="Book Antiqua" pitchFamily="18" charset="0"/>
                <a:ea typeface="Calibri" pitchFamily="34" charset="0"/>
                <a:cs typeface="AdvP1491"/>
              </a:rPr>
              <a:t>p on log-log paper. Or plot log u against H.</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6" name="Table 5"/>
          <p:cNvGraphicFramePr>
            <a:graphicFrameLocks noGrp="1"/>
          </p:cNvGraphicFramePr>
          <p:nvPr/>
        </p:nvGraphicFramePr>
        <p:xfrm>
          <a:off x="495300" y="2779776"/>
          <a:ext cx="3771900" cy="3854408"/>
        </p:xfrm>
        <a:graphic>
          <a:graphicData uri="http://schemas.openxmlformats.org/drawingml/2006/table">
            <a:tbl>
              <a:tblPr/>
              <a:tblGrid>
                <a:gridCol w="1254792"/>
                <a:gridCol w="955008"/>
                <a:gridCol w="1562100"/>
              </a:tblGrid>
              <a:tr h="508437">
                <a:tc>
                  <a:txBody>
                    <a:bodyPr/>
                    <a:lstStyle/>
                    <a:p>
                      <a:pPr marL="0" marR="0" algn="l" rtl="0">
                        <a:lnSpc>
                          <a:spcPct val="115000"/>
                        </a:lnSpc>
                        <a:spcBef>
                          <a:spcPts val="0"/>
                        </a:spcBef>
                        <a:spcAft>
                          <a:spcPts val="600"/>
                        </a:spcAft>
                      </a:pPr>
                      <a:r>
                        <a:rPr lang="en-US" sz="3200" b="1" dirty="0">
                          <a:solidFill>
                            <a:srgbClr val="FF0000"/>
                          </a:solidFill>
                          <a:latin typeface="Times New Roman"/>
                          <a:ea typeface="Calibri"/>
                          <a:cs typeface="Arial"/>
                        </a:rPr>
                        <a:t>u</a:t>
                      </a:r>
                      <a:endParaRPr lang="en-US" sz="40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15000"/>
                        </a:lnSpc>
                        <a:spcBef>
                          <a:spcPts val="0"/>
                        </a:spcBef>
                        <a:spcAft>
                          <a:spcPts val="600"/>
                        </a:spcAft>
                      </a:pPr>
                      <a:r>
                        <a:rPr lang="en-US" sz="3200" dirty="0">
                          <a:solidFill>
                            <a:srgbClr val="FF0000"/>
                          </a:solidFill>
                          <a:latin typeface="Calibri"/>
                          <a:ea typeface="Calibri"/>
                          <a:cs typeface="AdvP1491"/>
                        </a:rPr>
                        <a:t>∆</a:t>
                      </a:r>
                      <a:r>
                        <a:rPr lang="en-US" sz="3200" dirty="0">
                          <a:solidFill>
                            <a:srgbClr val="FF0000"/>
                          </a:solidFill>
                          <a:latin typeface="Book Antiqua"/>
                          <a:ea typeface="Calibri"/>
                          <a:cs typeface="AdvP1491"/>
                        </a:rPr>
                        <a:t>p </a:t>
                      </a:r>
                      <a:endParaRPr lang="en-US" sz="40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15000"/>
                        </a:lnSpc>
                        <a:spcBef>
                          <a:spcPts val="0"/>
                        </a:spcBef>
                        <a:spcAft>
                          <a:spcPts val="600"/>
                        </a:spcAft>
                      </a:pPr>
                      <a:r>
                        <a:rPr lang="en-US" sz="3200" b="1">
                          <a:solidFill>
                            <a:srgbClr val="FF0000"/>
                          </a:solidFill>
                          <a:latin typeface="Times New Roman"/>
                          <a:ea typeface="Calibri"/>
                          <a:cs typeface="Arial"/>
                        </a:rPr>
                        <a:t>H</a:t>
                      </a:r>
                      <a:endParaRPr lang="en-US" sz="40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8437">
                <a:tc>
                  <a:txBody>
                    <a:bodyPr/>
                    <a:lstStyle/>
                    <a:p>
                      <a:pPr marL="0" marR="0" algn="l" rtl="0">
                        <a:lnSpc>
                          <a:spcPct val="115000"/>
                        </a:lnSpc>
                        <a:spcBef>
                          <a:spcPts val="0"/>
                        </a:spcBef>
                        <a:spcAft>
                          <a:spcPts val="600"/>
                        </a:spcAft>
                      </a:pPr>
                      <a:r>
                        <a:rPr lang="en-US" sz="3200" b="1">
                          <a:solidFill>
                            <a:srgbClr val="FF0000"/>
                          </a:solidFill>
                          <a:latin typeface="Times New Roman"/>
                          <a:ea typeface="Calibri"/>
                          <a:cs typeface="Arial"/>
                        </a:rPr>
                        <a:t>u</a:t>
                      </a:r>
                      <a:r>
                        <a:rPr lang="en-US" sz="3200" b="1" baseline="-25000">
                          <a:solidFill>
                            <a:srgbClr val="FF0000"/>
                          </a:solidFill>
                          <a:latin typeface="Times New Roman"/>
                          <a:ea typeface="Calibri"/>
                          <a:cs typeface="Arial"/>
                        </a:rPr>
                        <a:t>1</a:t>
                      </a:r>
                      <a:endParaRPr lang="en-US" sz="40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15000"/>
                        </a:lnSpc>
                        <a:spcBef>
                          <a:spcPts val="0"/>
                        </a:spcBef>
                        <a:spcAft>
                          <a:spcPts val="600"/>
                        </a:spcAft>
                      </a:pPr>
                      <a:r>
                        <a:rPr lang="en-US" sz="3200">
                          <a:solidFill>
                            <a:srgbClr val="FF0000"/>
                          </a:solidFill>
                          <a:latin typeface="Calibri"/>
                          <a:ea typeface="Calibri"/>
                          <a:cs typeface="AdvP1491"/>
                        </a:rPr>
                        <a:t>∆</a:t>
                      </a:r>
                      <a:r>
                        <a:rPr lang="en-US" sz="3200">
                          <a:solidFill>
                            <a:srgbClr val="FF0000"/>
                          </a:solidFill>
                          <a:latin typeface="Book Antiqua"/>
                          <a:ea typeface="Calibri"/>
                          <a:cs typeface="AdvP1491"/>
                        </a:rPr>
                        <a:t>p</a:t>
                      </a:r>
                      <a:r>
                        <a:rPr lang="en-US" sz="3200" baseline="-25000">
                          <a:solidFill>
                            <a:srgbClr val="FF0000"/>
                          </a:solidFill>
                          <a:latin typeface="Book Antiqua"/>
                          <a:ea typeface="Calibri"/>
                          <a:cs typeface="AdvP1491"/>
                        </a:rPr>
                        <a:t>1</a:t>
                      </a:r>
                      <a:endParaRPr lang="en-US" sz="40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15000"/>
                        </a:lnSpc>
                        <a:spcBef>
                          <a:spcPts val="0"/>
                        </a:spcBef>
                        <a:spcAft>
                          <a:spcPts val="600"/>
                        </a:spcAft>
                      </a:pPr>
                      <a:r>
                        <a:rPr lang="en-US" sz="3200" b="1">
                          <a:solidFill>
                            <a:srgbClr val="FF0000"/>
                          </a:solidFill>
                          <a:latin typeface="Times New Roman"/>
                          <a:ea typeface="Calibri"/>
                          <a:cs typeface="Arial"/>
                        </a:rPr>
                        <a:t>H</a:t>
                      </a:r>
                      <a:r>
                        <a:rPr lang="en-US" sz="3200" b="1" baseline="-25000">
                          <a:solidFill>
                            <a:srgbClr val="FF0000"/>
                          </a:solidFill>
                          <a:latin typeface="Times New Roman"/>
                          <a:ea typeface="Calibri"/>
                          <a:cs typeface="Arial"/>
                        </a:rPr>
                        <a:t>1</a:t>
                      </a:r>
                      <a:endParaRPr lang="en-US" sz="40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8437">
                <a:tc>
                  <a:txBody>
                    <a:bodyPr/>
                    <a:lstStyle/>
                    <a:p>
                      <a:pPr marL="0" marR="0" algn="l" rtl="0">
                        <a:lnSpc>
                          <a:spcPct val="115000"/>
                        </a:lnSpc>
                        <a:spcBef>
                          <a:spcPts val="0"/>
                        </a:spcBef>
                        <a:spcAft>
                          <a:spcPts val="600"/>
                        </a:spcAft>
                      </a:pPr>
                      <a:r>
                        <a:rPr lang="en-US" sz="3200" b="1" dirty="0">
                          <a:solidFill>
                            <a:srgbClr val="FF0000"/>
                          </a:solidFill>
                          <a:latin typeface="Times New Roman"/>
                          <a:ea typeface="Calibri"/>
                          <a:cs typeface="Arial"/>
                        </a:rPr>
                        <a:t>u</a:t>
                      </a:r>
                      <a:r>
                        <a:rPr lang="en-US" sz="3200" b="1" baseline="-25000" dirty="0">
                          <a:solidFill>
                            <a:srgbClr val="FF0000"/>
                          </a:solidFill>
                          <a:latin typeface="Times New Roman"/>
                          <a:ea typeface="Calibri"/>
                          <a:cs typeface="Arial"/>
                        </a:rPr>
                        <a:t>2</a:t>
                      </a:r>
                      <a:endParaRPr lang="en-US" sz="40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15000"/>
                        </a:lnSpc>
                        <a:spcBef>
                          <a:spcPts val="0"/>
                        </a:spcBef>
                        <a:spcAft>
                          <a:spcPts val="600"/>
                        </a:spcAft>
                      </a:pPr>
                      <a:r>
                        <a:rPr lang="en-US" sz="3200">
                          <a:solidFill>
                            <a:srgbClr val="FF0000"/>
                          </a:solidFill>
                          <a:latin typeface="Calibri"/>
                          <a:ea typeface="Calibri"/>
                          <a:cs typeface="AdvP1491"/>
                        </a:rPr>
                        <a:t>∆</a:t>
                      </a:r>
                      <a:r>
                        <a:rPr lang="en-US" sz="3200">
                          <a:solidFill>
                            <a:srgbClr val="FF0000"/>
                          </a:solidFill>
                          <a:latin typeface="Book Antiqua"/>
                          <a:ea typeface="Calibri"/>
                          <a:cs typeface="AdvP1491"/>
                        </a:rPr>
                        <a:t>p</a:t>
                      </a:r>
                      <a:r>
                        <a:rPr lang="en-US" sz="3200" baseline="-25000">
                          <a:solidFill>
                            <a:srgbClr val="FF0000"/>
                          </a:solidFill>
                          <a:latin typeface="Book Antiqua"/>
                          <a:ea typeface="Calibri"/>
                          <a:cs typeface="AdvP1491"/>
                        </a:rPr>
                        <a:t>2</a:t>
                      </a:r>
                      <a:endParaRPr lang="en-US" sz="40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15000"/>
                        </a:lnSpc>
                        <a:spcBef>
                          <a:spcPts val="0"/>
                        </a:spcBef>
                        <a:spcAft>
                          <a:spcPts val="600"/>
                        </a:spcAft>
                      </a:pPr>
                      <a:r>
                        <a:rPr lang="en-US" sz="3200" b="1">
                          <a:solidFill>
                            <a:srgbClr val="FF0000"/>
                          </a:solidFill>
                          <a:latin typeface="Times New Roman"/>
                          <a:ea typeface="Calibri"/>
                          <a:cs typeface="Arial"/>
                        </a:rPr>
                        <a:t>H</a:t>
                      </a:r>
                      <a:r>
                        <a:rPr lang="en-US" sz="3200" b="1" baseline="-25000">
                          <a:solidFill>
                            <a:srgbClr val="FF0000"/>
                          </a:solidFill>
                          <a:latin typeface="Times New Roman"/>
                          <a:ea typeface="Calibri"/>
                          <a:cs typeface="Arial"/>
                        </a:rPr>
                        <a:t>2</a:t>
                      </a:r>
                      <a:endParaRPr lang="en-US" sz="40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71912">
                <a:tc>
                  <a:txBody>
                    <a:bodyPr/>
                    <a:lstStyle/>
                    <a:p>
                      <a:pPr marL="0" marR="0" algn="l" rtl="0">
                        <a:lnSpc>
                          <a:spcPct val="115000"/>
                        </a:lnSpc>
                        <a:spcBef>
                          <a:spcPts val="0"/>
                        </a:spcBef>
                        <a:spcAft>
                          <a:spcPts val="600"/>
                        </a:spcAft>
                      </a:pPr>
                      <a:r>
                        <a:rPr lang="en-US" sz="3200" b="1">
                          <a:solidFill>
                            <a:srgbClr val="FF0000"/>
                          </a:solidFill>
                          <a:latin typeface="Times New Roman"/>
                          <a:ea typeface="Calibri"/>
                          <a:cs typeface="Arial"/>
                        </a:rPr>
                        <a:t>u</a:t>
                      </a:r>
                      <a:r>
                        <a:rPr lang="en-US" sz="3200" b="1" baseline="-25000">
                          <a:solidFill>
                            <a:srgbClr val="FF0000"/>
                          </a:solidFill>
                          <a:latin typeface="Times New Roman"/>
                          <a:ea typeface="Calibri"/>
                          <a:cs typeface="Arial"/>
                        </a:rPr>
                        <a:t>3</a:t>
                      </a:r>
                      <a:endParaRPr lang="en-US" sz="4000">
                        <a:latin typeface="Calibri"/>
                        <a:ea typeface="Calibri"/>
                        <a:cs typeface="Arial"/>
                      </a:endParaRPr>
                    </a:p>
                    <a:p>
                      <a:pPr marL="0" marR="0" algn="l" rtl="0">
                        <a:lnSpc>
                          <a:spcPct val="115000"/>
                        </a:lnSpc>
                        <a:spcBef>
                          <a:spcPts val="0"/>
                        </a:spcBef>
                        <a:spcAft>
                          <a:spcPts val="600"/>
                        </a:spcAft>
                      </a:pPr>
                      <a:r>
                        <a:rPr lang="en-US" sz="3200" b="1" baseline="-25000">
                          <a:solidFill>
                            <a:srgbClr val="FF0000"/>
                          </a:solidFill>
                          <a:latin typeface="Times New Roman"/>
                          <a:ea typeface="Calibri"/>
                          <a:cs typeface="Arial"/>
                        </a:rPr>
                        <a:t>.</a:t>
                      </a:r>
                      <a:endParaRPr lang="en-US" sz="4000">
                        <a:latin typeface="Calibri"/>
                        <a:ea typeface="Calibri"/>
                        <a:cs typeface="Arial"/>
                      </a:endParaRPr>
                    </a:p>
                    <a:p>
                      <a:pPr marL="0" marR="0" algn="l" rtl="0">
                        <a:lnSpc>
                          <a:spcPct val="115000"/>
                        </a:lnSpc>
                        <a:spcBef>
                          <a:spcPts val="0"/>
                        </a:spcBef>
                        <a:spcAft>
                          <a:spcPts val="600"/>
                        </a:spcAft>
                      </a:pPr>
                      <a:r>
                        <a:rPr lang="en-US" sz="3200" b="1" baseline="-25000">
                          <a:solidFill>
                            <a:srgbClr val="FF0000"/>
                          </a:solidFill>
                          <a:latin typeface="Times New Roman"/>
                          <a:ea typeface="Calibri"/>
                          <a:cs typeface="Arial"/>
                        </a:rPr>
                        <a:t>.</a:t>
                      </a:r>
                      <a:endParaRPr lang="en-US" sz="40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15000"/>
                        </a:lnSpc>
                        <a:spcBef>
                          <a:spcPts val="0"/>
                        </a:spcBef>
                        <a:spcAft>
                          <a:spcPts val="600"/>
                        </a:spcAft>
                      </a:pPr>
                      <a:r>
                        <a:rPr lang="en-US" sz="3200">
                          <a:solidFill>
                            <a:srgbClr val="FF0000"/>
                          </a:solidFill>
                          <a:latin typeface="Calibri"/>
                          <a:ea typeface="Calibri"/>
                          <a:cs typeface="AdvP1491"/>
                        </a:rPr>
                        <a:t>∆</a:t>
                      </a:r>
                      <a:r>
                        <a:rPr lang="en-US" sz="3200">
                          <a:solidFill>
                            <a:srgbClr val="FF0000"/>
                          </a:solidFill>
                          <a:latin typeface="Book Antiqua"/>
                          <a:ea typeface="Calibri"/>
                          <a:cs typeface="AdvP1491"/>
                        </a:rPr>
                        <a:t>p</a:t>
                      </a:r>
                      <a:r>
                        <a:rPr lang="en-US" sz="3200" b="1" baseline="-25000">
                          <a:solidFill>
                            <a:srgbClr val="FF0000"/>
                          </a:solidFill>
                          <a:latin typeface="Times New Roman"/>
                          <a:ea typeface="Calibri"/>
                          <a:cs typeface="Arial"/>
                        </a:rPr>
                        <a:t> 3</a:t>
                      </a:r>
                      <a:endParaRPr lang="en-US" sz="4000">
                        <a:latin typeface="Calibri"/>
                        <a:ea typeface="Calibri"/>
                        <a:cs typeface="Arial"/>
                      </a:endParaRPr>
                    </a:p>
                    <a:p>
                      <a:pPr marL="0" marR="0" algn="l" rtl="0">
                        <a:lnSpc>
                          <a:spcPct val="115000"/>
                        </a:lnSpc>
                        <a:spcBef>
                          <a:spcPts val="0"/>
                        </a:spcBef>
                        <a:spcAft>
                          <a:spcPts val="600"/>
                        </a:spcAft>
                      </a:pPr>
                      <a:r>
                        <a:rPr lang="en-US" sz="3200" b="1" baseline="-25000">
                          <a:solidFill>
                            <a:srgbClr val="FF0000"/>
                          </a:solidFill>
                          <a:latin typeface="Times New Roman"/>
                          <a:ea typeface="Calibri"/>
                          <a:cs typeface="Arial"/>
                        </a:rPr>
                        <a:t>.</a:t>
                      </a:r>
                      <a:endParaRPr lang="en-US" sz="4000">
                        <a:latin typeface="Calibri"/>
                        <a:ea typeface="Calibri"/>
                        <a:cs typeface="Arial"/>
                      </a:endParaRPr>
                    </a:p>
                    <a:p>
                      <a:pPr marL="0" marR="0" algn="l" rtl="0">
                        <a:lnSpc>
                          <a:spcPct val="115000"/>
                        </a:lnSpc>
                        <a:spcBef>
                          <a:spcPts val="0"/>
                        </a:spcBef>
                        <a:spcAft>
                          <a:spcPts val="600"/>
                        </a:spcAft>
                      </a:pPr>
                      <a:r>
                        <a:rPr lang="en-US" sz="3200" b="1" baseline="-25000">
                          <a:solidFill>
                            <a:srgbClr val="FF0000"/>
                          </a:solidFill>
                          <a:latin typeface="Times New Roman"/>
                          <a:ea typeface="Calibri"/>
                          <a:cs typeface="Arial"/>
                        </a:rPr>
                        <a:t>.</a:t>
                      </a:r>
                      <a:endParaRPr lang="en-US" sz="40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15000"/>
                        </a:lnSpc>
                        <a:spcBef>
                          <a:spcPts val="0"/>
                        </a:spcBef>
                        <a:spcAft>
                          <a:spcPts val="600"/>
                        </a:spcAft>
                      </a:pPr>
                      <a:r>
                        <a:rPr lang="en-US" sz="3200" b="1" dirty="0">
                          <a:solidFill>
                            <a:srgbClr val="FF0000"/>
                          </a:solidFill>
                          <a:latin typeface="Times New Roman"/>
                          <a:ea typeface="Calibri"/>
                          <a:cs typeface="Arial"/>
                        </a:rPr>
                        <a:t>H</a:t>
                      </a:r>
                      <a:r>
                        <a:rPr lang="en-US" sz="3200" b="1" baseline="-25000" dirty="0">
                          <a:solidFill>
                            <a:srgbClr val="FF0000"/>
                          </a:solidFill>
                          <a:latin typeface="Times New Roman"/>
                          <a:ea typeface="Calibri"/>
                          <a:cs typeface="Arial"/>
                        </a:rPr>
                        <a:t> 3</a:t>
                      </a:r>
                      <a:endParaRPr lang="en-US" sz="4000" dirty="0">
                        <a:latin typeface="Calibri"/>
                        <a:ea typeface="Calibri"/>
                        <a:cs typeface="Arial"/>
                      </a:endParaRPr>
                    </a:p>
                    <a:p>
                      <a:pPr marL="0" marR="0" algn="l" rtl="0">
                        <a:lnSpc>
                          <a:spcPct val="115000"/>
                        </a:lnSpc>
                        <a:spcBef>
                          <a:spcPts val="0"/>
                        </a:spcBef>
                        <a:spcAft>
                          <a:spcPts val="600"/>
                        </a:spcAft>
                      </a:pPr>
                      <a:r>
                        <a:rPr lang="en-US" sz="3200" b="1" baseline="-25000" dirty="0">
                          <a:solidFill>
                            <a:srgbClr val="FF0000"/>
                          </a:solidFill>
                          <a:latin typeface="Times New Roman"/>
                          <a:ea typeface="Calibri"/>
                          <a:cs typeface="Arial"/>
                        </a:rPr>
                        <a:t>.</a:t>
                      </a:r>
                      <a:endParaRPr lang="en-US" sz="4000" dirty="0">
                        <a:latin typeface="Calibri"/>
                        <a:ea typeface="Calibri"/>
                        <a:cs typeface="Arial"/>
                      </a:endParaRPr>
                    </a:p>
                    <a:p>
                      <a:pPr marL="0" marR="0" algn="l" rtl="0">
                        <a:lnSpc>
                          <a:spcPct val="115000"/>
                        </a:lnSpc>
                        <a:spcBef>
                          <a:spcPts val="0"/>
                        </a:spcBef>
                        <a:spcAft>
                          <a:spcPts val="600"/>
                        </a:spcAft>
                      </a:pPr>
                      <a:r>
                        <a:rPr lang="en-US" sz="3200" b="1" baseline="-25000" dirty="0">
                          <a:solidFill>
                            <a:srgbClr val="FF0000"/>
                          </a:solidFill>
                          <a:latin typeface="Times New Roman"/>
                          <a:ea typeface="Calibri"/>
                          <a:cs typeface="Arial"/>
                        </a:rPr>
                        <a:t>.</a:t>
                      </a:r>
                      <a:endParaRPr lang="en-US" sz="40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63491" name="Picture 3"/>
          <p:cNvPicPr>
            <a:picLocks noChangeAspect="1" noChangeArrowheads="1"/>
          </p:cNvPicPr>
          <p:nvPr/>
        </p:nvPicPr>
        <p:blipFill>
          <a:blip r:embed="rId2"/>
          <a:srcRect/>
          <a:stretch>
            <a:fillRect/>
          </a:stretch>
        </p:blipFill>
        <p:spPr bwMode="auto">
          <a:xfrm>
            <a:off x="4800601" y="2737101"/>
            <a:ext cx="3581400" cy="3787524"/>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ChangeArrowheads="1"/>
          </p:cNvSpPr>
          <p:nvPr/>
        </p:nvSpPr>
        <p:spPr bwMode="auto">
          <a:xfrm>
            <a:off x="0" y="0"/>
            <a:ext cx="82677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en-US" sz="3200" b="0" i="0" u="none" strike="noStrike" cap="none" normalizeH="0" baseline="0" dirty="0" smtClean="0">
                <a:ln>
                  <a:noFill/>
                </a:ln>
                <a:solidFill>
                  <a:srgbClr val="FF0000"/>
                </a:solidFill>
                <a:effectLst/>
                <a:latin typeface="Book Antiqua" pitchFamily="18" charset="0"/>
                <a:ea typeface="Calibri" pitchFamily="34" charset="0"/>
                <a:cs typeface="AdvP1491"/>
              </a:rPr>
              <a:t>2)Aggregate Fluidization:-</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If u</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&gt;</a:t>
            </a:r>
            <a:r>
              <a:rPr kumimoji="0" lang="en-US" sz="3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u</a:t>
            </a:r>
            <a:r>
              <a:rPr kumimoji="0" lang="en-US" sz="3200" b="0" i="0" u="none" strike="noStrike" cap="none" normalizeH="0" baseline="-30000" dirty="0" err="1" smtClean="0">
                <a:ln>
                  <a:noFill/>
                </a:ln>
                <a:solidFill>
                  <a:schemeClr val="tx1"/>
                </a:solidFill>
                <a:effectLst/>
                <a:latin typeface="Times New Roman" pitchFamily="18" charset="0"/>
                <a:ea typeface="Calibri" pitchFamily="34" charset="0"/>
                <a:cs typeface="Times New Roman" pitchFamily="18" charset="0"/>
              </a:rPr>
              <a:t>mf</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bubbling fluidization.</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If u</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&gt;&gt;</a:t>
            </a:r>
            <a:r>
              <a:rPr kumimoji="0" lang="en-US" sz="3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u</a:t>
            </a:r>
            <a:r>
              <a:rPr kumimoji="0" lang="en-US" sz="3200" b="0" i="0" u="none" strike="noStrike" cap="none" normalizeH="0" baseline="-30000" dirty="0" err="1" smtClean="0">
                <a:ln>
                  <a:noFill/>
                </a:ln>
                <a:solidFill>
                  <a:schemeClr val="tx1"/>
                </a:solidFill>
                <a:effectLst/>
                <a:latin typeface="Times New Roman" pitchFamily="18" charset="0"/>
                <a:ea typeface="Calibri" pitchFamily="34" charset="0"/>
                <a:cs typeface="Times New Roman" pitchFamily="18" charset="0"/>
              </a:rPr>
              <a:t>mf</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sludge fluidization.</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7585" name="Picture 52"/>
          <p:cNvPicPr>
            <a:picLocks noChangeAspect="1" noChangeArrowheads="1"/>
          </p:cNvPicPr>
          <p:nvPr/>
        </p:nvPicPr>
        <p:blipFill>
          <a:blip r:embed="rId2"/>
          <a:srcRect b="23804"/>
          <a:stretch>
            <a:fillRect/>
          </a:stretch>
        </p:blipFill>
        <p:spPr bwMode="auto">
          <a:xfrm>
            <a:off x="685800" y="1638300"/>
            <a:ext cx="6286500" cy="2804504"/>
          </a:xfrm>
          <a:prstGeom prst="rect">
            <a:avLst/>
          </a:prstGeom>
          <a:noFill/>
        </p:spPr>
      </p:pic>
      <p:sp>
        <p:nvSpPr>
          <p:cNvPr id="67587" name="Rectangle 3"/>
          <p:cNvSpPr>
            <a:spLocks noChangeArrowheads="1"/>
          </p:cNvSpPr>
          <p:nvPr/>
        </p:nvSpPr>
        <p:spPr bwMode="auto">
          <a:xfrm>
            <a:off x="304800" y="4572000"/>
            <a:ext cx="84582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Fluid and solid densities are greatly different, or particles are large, need higher velocities. Bubbles then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brust</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the surface spraying particles above the bed.</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1"/>
          <p:cNvSpPr>
            <a:spLocks noChangeArrowheads="1"/>
          </p:cNvSpPr>
          <p:nvPr/>
        </p:nvSpPr>
        <p:spPr bwMode="auto">
          <a:xfrm>
            <a:off x="0" y="0"/>
            <a:ext cx="8724900"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en-US" sz="32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3) Particulate </a:t>
            </a:r>
            <a:r>
              <a:rPr kumimoji="0" lang="en-US" sz="3200" b="0" i="0" u="none" strike="noStrike" cap="none" normalizeH="0" baseline="0" dirty="0" smtClean="0">
                <a:ln>
                  <a:noFill/>
                </a:ln>
                <a:solidFill>
                  <a:srgbClr val="FF0000"/>
                </a:solidFill>
                <a:effectLst/>
                <a:latin typeface="Book Antiqua" pitchFamily="18" charset="0"/>
                <a:ea typeface="Calibri" pitchFamily="34" charset="0"/>
                <a:cs typeface="AdvP1491"/>
              </a:rPr>
              <a:t>Fluidization:-</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Fluid and solid densities not too different, particles are small. Liquid instead of gas, so bed fluidized evenly with each particle moving individually through relatively uniform mean path.</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To distinguished between aggregative and particulate fluidization, use (Fr. No.):-</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6656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6562" name="Object 2"/>
          <p:cNvGraphicFramePr>
            <a:graphicFrameLocks noChangeAspect="1"/>
          </p:cNvGraphicFramePr>
          <p:nvPr/>
        </p:nvGraphicFramePr>
        <p:xfrm>
          <a:off x="2057400" y="3733800"/>
          <a:ext cx="4224068" cy="990600"/>
        </p:xfrm>
        <a:graphic>
          <a:graphicData uri="http://schemas.openxmlformats.org/presentationml/2006/ole">
            <mc:AlternateContent xmlns:mc="http://schemas.openxmlformats.org/markup-compatibility/2006">
              <mc:Choice xmlns:v="urn:schemas-microsoft-com:vml" Requires="v">
                <p:oleObj spid="_x0000_s66563" name="Equation" r:id="rId3" imgW="2146300" imgH="508000" progId="Equation.3">
                  <p:embed/>
                </p:oleObj>
              </mc:Choice>
              <mc:Fallback>
                <p:oleObj name="Equation" r:id="rId3" imgW="2146300" imgH="5080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3733800"/>
                        <a:ext cx="4224068"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6565" name="Picture 5"/>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1638300" y="4876800"/>
            <a:ext cx="4948428" cy="647700"/>
          </a:xfrm>
          <a:prstGeom prst="rect">
            <a:avLst/>
          </a:prstGeom>
          <a:noFill/>
        </p:spPr>
      </p:pic>
      <p:pic>
        <p:nvPicPr>
          <p:cNvPr id="66564" name="Picture 4"/>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1752600" y="5448300"/>
            <a:ext cx="4892040" cy="571500"/>
          </a:xfrm>
          <a:prstGeom prst="rect">
            <a:avLst/>
          </a:prstGeom>
          <a:noFill/>
        </p:spPr>
      </p:pic>
      <p:sp>
        <p:nvSpPr>
          <p:cNvPr id="6656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6567" name="Rectangle 7"/>
          <p:cNvSpPr>
            <a:spLocks noChangeArrowheads="1"/>
          </p:cNvSpPr>
          <p:nvPr/>
        </p:nvSpPr>
        <p:spPr bwMode="auto">
          <a:xfrm>
            <a:off x="514350" y="6953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6568" name="Rectangle 8"/>
          <p:cNvSpPr>
            <a:spLocks noChangeArrowheads="1"/>
          </p:cNvSpPr>
          <p:nvPr/>
        </p:nvSpPr>
        <p:spPr bwMode="auto">
          <a:xfrm>
            <a:off x="514350" y="1390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0" y="0"/>
            <a:ext cx="85725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en-US" sz="32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4)Channel and Spout </a:t>
            </a:r>
            <a:r>
              <a:rPr kumimoji="0" lang="en-US" sz="3200" b="0" i="0" u="none" strike="noStrike" cap="none" normalizeH="0" baseline="0" dirty="0" smtClean="0">
                <a:ln>
                  <a:noFill/>
                </a:ln>
                <a:solidFill>
                  <a:srgbClr val="FF0000"/>
                </a:solidFill>
                <a:effectLst/>
                <a:latin typeface="Book Antiqua" pitchFamily="18" charset="0"/>
                <a:ea typeface="Calibri" pitchFamily="34" charset="0"/>
                <a:cs typeface="AdvP1491"/>
              </a:rPr>
              <a:t>Fluidization:-</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velocity near </a:t>
            </a:r>
            <a:r>
              <a:rPr kumimoji="0" lang="en-US" sz="3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u</a:t>
            </a:r>
            <a:r>
              <a:rPr kumimoji="0" lang="en-US" sz="3200" b="0" i="0" u="none" strike="noStrike" cap="none" normalizeH="0" baseline="-30000" dirty="0" err="1" smtClean="0">
                <a:ln>
                  <a:noFill/>
                </a:ln>
                <a:solidFill>
                  <a:schemeClr val="tx1"/>
                </a:solidFill>
                <a:effectLst/>
                <a:latin typeface="Times New Roman" pitchFamily="18" charset="0"/>
                <a:ea typeface="Calibri" pitchFamily="34" charset="0"/>
                <a:cs typeface="Times New Roman" pitchFamily="18" charset="0"/>
              </a:rPr>
              <a:t>mf</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particles have fine surface (smooth) and viscous (waxes). Gas passed through channel, this kind is in efficient.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5537" name="Picture 69"/>
          <p:cNvPicPr>
            <a:picLocks noChangeAspect="1" noChangeArrowheads="1"/>
          </p:cNvPicPr>
          <p:nvPr/>
        </p:nvPicPr>
        <p:blipFill>
          <a:blip r:embed="rId2"/>
          <a:srcRect l="8784" t="9435" r="8260" b="7362"/>
          <a:stretch>
            <a:fillRect/>
          </a:stretch>
        </p:blipFill>
        <p:spPr bwMode="auto">
          <a:xfrm>
            <a:off x="4495800" y="2362200"/>
            <a:ext cx="4000500" cy="2182717"/>
          </a:xfrm>
          <a:prstGeom prst="rect">
            <a:avLst/>
          </a:prstGeom>
          <a:noFill/>
        </p:spPr>
      </p:pic>
      <p:sp>
        <p:nvSpPr>
          <p:cNvPr id="65539" name="Rectangle 3"/>
          <p:cNvSpPr>
            <a:spLocks noChangeArrowheads="1"/>
          </p:cNvSpPr>
          <p:nvPr/>
        </p:nvSpPr>
        <p:spPr bwMode="auto">
          <a:xfrm>
            <a:off x="0" y="2705100"/>
            <a:ext cx="426720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sng"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we could use plates in the bed to break on these channels??</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65540" name="Rectangle 4"/>
          <p:cNvSpPr>
            <a:spLocks noChangeArrowheads="1"/>
          </p:cNvSpPr>
          <p:nvPr/>
        </p:nvSpPr>
        <p:spPr bwMode="auto">
          <a:xfrm>
            <a:off x="1" y="4953000"/>
            <a:ext cx="91440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en-US" sz="28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5)Transport </a:t>
            </a:r>
            <a:r>
              <a:rPr kumimoji="0" lang="en-US" sz="2800" b="0" i="0" u="none" strike="noStrike" cap="none" normalizeH="0" baseline="0" dirty="0" smtClean="0">
                <a:ln>
                  <a:noFill/>
                </a:ln>
                <a:solidFill>
                  <a:srgbClr val="FF0000"/>
                </a:solidFill>
                <a:effectLst/>
                <a:latin typeface="Book Antiqua" pitchFamily="18" charset="0"/>
                <a:ea typeface="Calibri" pitchFamily="34" charset="0"/>
                <a:cs typeface="AdvP1491"/>
              </a:rPr>
              <a:t>Fluidization:-</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higher velocity u</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&gt;&gt;&gt;</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u</a:t>
            </a:r>
            <a:r>
              <a:rPr kumimoji="0" lang="en-US" sz="2800" b="0" i="0" u="none" strike="noStrike" cap="none" normalizeH="0" baseline="-30000" dirty="0" err="1" smtClean="0">
                <a:ln>
                  <a:noFill/>
                </a:ln>
                <a:solidFill>
                  <a:schemeClr val="tx1"/>
                </a:solidFill>
                <a:effectLst/>
                <a:latin typeface="Times New Roman" pitchFamily="18" charset="0"/>
                <a:ea typeface="Calibri" pitchFamily="34" charset="0"/>
                <a:cs typeface="Times New Roman" pitchFamily="18" charset="0"/>
              </a:rPr>
              <a:t>mf</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for carrying solid materials, cement.</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83969" name="Picture 70"/>
          <p:cNvPicPr>
            <a:picLocks noChangeAspect="1" noChangeArrowheads="1"/>
          </p:cNvPicPr>
          <p:nvPr/>
        </p:nvPicPr>
        <p:blipFill>
          <a:blip r:embed="rId3"/>
          <a:srcRect l="22581" t="16864" r="14186" b="9763"/>
          <a:stretch>
            <a:fillRect/>
          </a:stretch>
        </p:blipFill>
        <p:spPr bwMode="auto">
          <a:xfrm>
            <a:off x="5708274" y="1752600"/>
            <a:ext cx="2295902" cy="1905000"/>
          </a:xfrm>
          <a:prstGeom prst="rect">
            <a:avLst/>
          </a:prstGeom>
          <a:noFill/>
        </p:spPr>
      </p:pic>
      <p:sp>
        <p:nvSpPr>
          <p:cNvPr id="83971" name="Rectangle 3"/>
          <p:cNvSpPr>
            <a:spLocks noChangeArrowheads="1"/>
          </p:cNvSpPr>
          <p:nvPr/>
        </p:nvSpPr>
        <p:spPr bwMode="auto">
          <a:xfrm>
            <a:off x="0" y="190500"/>
            <a:ext cx="89535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sng"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Evaluation of </a:t>
            </a:r>
            <a:r>
              <a:rPr kumimoji="0" lang="en-US" sz="2800" b="1" i="0" u="sng"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u</a:t>
            </a:r>
            <a:r>
              <a:rPr kumimoji="0" lang="en-US" sz="2800" b="1" i="0" u="sng" strike="noStrike" cap="none" normalizeH="0" baseline="-30000" dirty="0" err="1" smtClean="0">
                <a:ln>
                  <a:noFill/>
                </a:ln>
                <a:solidFill>
                  <a:srgbClr val="FF0000"/>
                </a:solidFill>
                <a:effectLst/>
                <a:latin typeface="Times New Roman" pitchFamily="18" charset="0"/>
                <a:ea typeface="Calibri" pitchFamily="34" charset="0"/>
                <a:cs typeface="Times New Roman" pitchFamily="18" charset="0"/>
              </a:rPr>
              <a:t>mf</a:t>
            </a:r>
            <a:r>
              <a:rPr kumimoji="0" lang="en-US" sz="2800" b="1" i="0" u="sng"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Mathematically:-</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Force balance</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Pressure force must equal gravity-buoyant force</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8397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83972" name="Picture 4"/>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533400" y="1752600"/>
            <a:ext cx="3962400" cy="419100"/>
          </a:xfrm>
          <a:prstGeom prst="rect">
            <a:avLst/>
          </a:prstGeom>
          <a:noFill/>
        </p:spPr>
      </p:pic>
      <p:sp>
        <p:nvSpPr>
          <p:cNvPr id="83974" name="Rectangle 6"/>
          <p:cNvSpPr>
            <a:spLocks noChangeArrowheads="1"/>
          </p:cNvSpPr>
          <p:nvPr/>
        </p:nvSpPr>
        <p:spPr bwMode="auto">
          <a:xfrm>
            <a:off x="0" y="666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97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3975" name="Object 7"/>
          <p:cNvGraphicFramePr>
            <a:graphicFrameLocks noChangeAspect="1"/>
          </p:cNvGraphicFramePr>
          <p:nvPr/>
        </p:nvGraphicFramePr>
        <p:xfrm>
          <a:off x="457200" y="2590800"/>
          <a:ext cx="4358640" cy="419100"/>
        </p:xfrm>
        <a:graphic>
          <a:graphicData uri="http://schemas.openxmlformats.org/presentationml/2006/ole">
            <mc:AlternateContent xmlns:mc="http://schemas.openxmlformats.org/markup-compatibility/2006">
              <mc:Choice xmlns:v="urn:schemas-microsoft-com:vml" Requires="v">
                <p:oleObj spid="_x0000_s83979" name="Equation" r:id="rId5" imgW="1828800" imgH="241300" progId="Equation.3">
                  <p:embed/>
                </p:oleObj>
              </mc:Choice>
              <mc:Fallback>
                <p:oleObj name="Equation" r:id="rId5" imgW="1828800" imgH="241300" progId="Equation.3">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2590800"/>
                        <a:ext cx="435864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3978" name="Object 10"/>
          <p:cNvGraphicFramePr>
            <a:graphicFrameLocks noChangeAspect="1"/>
          </p:cNvGraphicFramePr>
          <p:nvPr/>
        </p:nvGraphicFramePr>
        <p:xfrm>
          <a:off x="914400" y="3733800"/>
          <a:ext cx="647700" cy="647700"/>
        </p:xfrm>
        <a:graphic>
          <a:graphicData uri="http://schemas.openxmlformats.org/presentationml/2006/ole">
            <mc:AlternateContent xmlns:mc="http://schemas.openxmlformats.org/markup-compatibility/2006">
              <mc:Choice xmlns:v="urn:schemas-microsoft-com:vml" Requires="v">
                <p:oleObj spid="_x0000_s83980" name="Equation" r:id="rId7" imgW="209524" imgH="209524" progId="Equation.3">
                  <p:embed/>
                </p:oleObj>
              </mc:Choice>
              <mc:Fallback>
                <p:oleObj name="Equation" r:id="rId7" imgW="209524" imgH="209524" progId="Equation.3">
                  <p:embed/>
                  <p:pic>
                    <p:nvPicPr>
                      <p:cNvPr id="0" name="Picture 10"/>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4400" y="3733800"/>
                        <a:ext cx="647700" cy="647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83977" name="Picture 9"/>
          <p:cNvPicPr>
            <a:picLocks noChangeAspect="1" noChangeArrowheads="1"/>
          </p:cNvPicPr>
          <p:nvPr/>
        </p:nvPicPr>
        <p:blipFill>
          <a:blip r:embed="rId9"/>
          <a:srcRect/>
          <a:stretch>
            <a:fillRect/>
          </a:stretch>
        </p:blipFill>
        <p:spPr bwMode="auto">
          <a:xfrm>
            <a:off x="1028700" y="4610100"/>
            <a:ext cx="6260756" cy="1447800"/>
          </a:xfrm>
          <a:prstGeom prst="rect">
            <a:avLst/>
          </a:prstGeom>
          <a:noFill/>
        </p:spPr>
      </p:pic>
      <p:sp>
        <p:nvSpPr>
          <p:cNvPr id="83979" name="Rectangle 11"/>
          <p:cNvSpPr>
            <a:spLocks noChangeArrowheads="1"/>
          </p:cNvSpPr>
          <p:nvPr/>
        </p:nvSpPr>
        <p:spPr bwMode="auto">
          <a:xfrm>
            <a:off x="0" y="3771900"/>
            <a:ext cx="7170553"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fontAlgn="base">
              <a:spcBef>
                <a:spcPct val="0"/>
              </a:spcBef>
              <a:spcAft>
                <a:spcPct val="0"/>
              </a:spcAft>
            </a:pPr>
            <a:r>
              <a:rPr kumimoji="0" lang="en-US"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Sub          </a:t>
            </a:r>
            <a:r>
              <a:rPr lang="en-US" sz="3200" dirty="0" smtClean="0">
                <a:latin typeface="Times New Roman" pitchFamily="18" charset="0"/>
                <a:ea typeface="Calibri" pitchFamily="34" charset="0"/>
                <a:cs typeface="Times New Roman" pitchFamily="18" charset="0"/>
              </a:rPr>
              <a:t>in Carman-</a:t>
            </a:r>
            <a:r>
              <a:rPr lang="en-US" sz="3200" dirty="0" err="1" smtClean="0">
                <a:latin typeface="Times New Roman" pitchFamily="18" charset="0"/>
                <a:ea typeface="Calibri" pitchFamily="34" charset="0"/>
                <a:cs typeface="Times New Roman" pitchFamily="18" charset="0"/>
              </a:rPr>
              <a:t>Kozeny</a:t>
            </a:r>
            <a:r>
              <a:rPr lang="en-US" sz="3200" dirty="0" smtClean="0">
                <a:latin typeface="Times New Roman" pitchFamily="18" charset="0"/>
                <a:ea typeface="Calibri" pitchFamily="34" charset="0"/>
                <a:cs typeface="Times New Roman" pitchFamily="18" charset="0"/>
              </a:rPr>
              <a:t> Equation:-</a:t>
            </a:r>
            <a:r>
              <a:rPr kumimoji="0" lang="en-US"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83981" name="Rectangle 13"/>
          <p:cNvSpPr>
            <a:spLocks noChangeArrowheads="1"/>
          </p:cNvSpPr>
          <p:nvPr/>
        </p:nvSpPr>
        <p:spPr bwMode="auto">
          <a:xfrm>
            <a:off x="0" y="13716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2945" name="Object 1"/>
          <p:cNvGraphicFramePr>
            <a:graphicFrameLocks noChangeAspect="1"/>
          </p:cNvGraphicFramePr>
          <p:nvPr/>
        </p:nvGraphicFramePr>
        <p:xfrm>
          <a:off x="1028700" y="876300"/>
          <a:ext cx="4648200" cy="1381897"/>
        </p:xfrm>
        <a:graphic>
          <a:graphicData uri="http://schemas.openxmlformats.org/presentationml/2006/ole">
            <mc:AlternateContent xmlns:mc="http://schemas.openxmlformats.org/markup-compatibility/2006">
              <mc:Choice xmlns:v="urn:schemas-microsoft-com:vml" Requires="v">
                <p:oleObj spid="_x0000_s82960" name="Equation" r:id="rId3" imgW="2108200" imgH="635000" progId="Equation.3">
                  <p:embed/>
                </p:oleObj>
              </mc:Choice>
              <mc:Fallback>
                <p:oleObj name="Equation" r:id="rId3" imgW="2108200" imgH="635000" progId="Equation.3">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8700" y="876300"/>
                        <a:ext cx="4648200" cy="138189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94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2947" name="Text Box 2"/>
          <p:cNvSpPr txBox="1">
            <a:spLocks noChangeArrowheads="1"/>
          </p:cNvSpPr>
          <p:nvPr/>
        </p:nvSpPr>
        <p:spPr bwMode="auto">
          <a:xfrm>
            <a:off x="7502525" y="571500"/>
            <a:ext cx="1600200" cy="2238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950" name="Rectangle 6"/>
          <p:cNvSpPr>
            <a:spLocks noChangeArrowheads="1"/>
          </p:cNvSpPr>
          <p:nvPr/>
        </p:nvSpPr>
        <p:spPr bwMode="auto">
          <a:xfrm>
            <a:off x="342900" y="190500"/>
            <a:ext cx="3119637"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s=6/d for sphere</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82952" name="Object 8"/>
          <p:cNvGraphicFramePr>
            <a:graphicFrameLocks noChangeAspect="1"/>
          </p:cNvGraphicFramePr>
          <p:nvPr/>
        </p:nvGraphicFramePr>
        <p:xfrm>
          <a:off x="4038600" y="3429000"/>
          <a:ext cx="571500" cy="402167"/>
        </p:xfrm>
        <a:graphic>
          <a:graphicData uri="http://schemas.openxmlformats.org/presentationml/2006/ole">
            <mc:AlternateContent xmlns:mc="http://schemas.openxmlformats.org/markup-compatibility/2006">
              <mc:Choice xmlns:v="urn:schemas-microsoft-com:vml" Requires="v">
                <p:oleObj spid="_x0000_s82961" name="Equation" r:id="rId5" imgW="253670" imgH="177569" progId="Equation.3">
                  <p:embed/>
                </p:oleObj>
              </mc:Choice>
              <mc:Fallback>
                <p:oleObj name="Equation" r:id="rId5" imgW="253670" imgH="177569" progId="Equation.3">
                  <p:embed/>
                  <p:pic>
                    <p:nvPicPr>
                      <p:cNvPr id="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38600" y="3429000"/>
                        <a:ext cx="571500" cy="40216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82953" name="Picture 6"/>
          <p:cNvPicPr>
            <a:picLocks noChangeAspect="1" noChangeArrowheads="1"/>
          </p:cNvPicPr>
          <p:nvPr/>
        </p:nvPicPr>
        <p:blipFill>
          <a:blip r:embed="rId7"/>
          <a:srcRect/>
          <a:stretch>
            <a:fillRect/>
          </a:stretch>
        </p:blipFill>
        <p:spPr bwMode="auto">
          <a:xfrm>
            <a:off x="6591300" y="2590800"/>
            <a:ext cx="2552700" cy="2628900"/>
          </a:xfrm>
          <a:prstGeom prst="rect">
            <a:avLst/>
          </a:prstGeom>
          <a:noFill/>
        </p:spPr>
      </p:pic>
      <p:sp>
        <p:nvSpPr>
          <p:cNvPr id="82954"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2955" name="Rectangle 11"/>
          <p:cNvSpPr>
            <a:spLocks noChangeArrowheads="1"/>
          </p:cNvSpPr>
          <p:nvPr/>
        </p:nvSpPr>
        <p:spPr bwMode="auto">
          <a:xfrm>
            <a:off x="0" y="2933700"/>
            <a:ext cx="4086568" cy="95410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Bed Height and Porosity</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Volume of Fluidized Bed =</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82956" name="Rectangle 12"/>
          <p:cNvSpPr>
            <a:spLocks noChangeArrowheads="1"/>
          </p:cNvSpPr>
          <p:nvPr/>
        </p:nvSpPr>
        <p:spPr bwMode="auto">
          <a:xfrm>
            <a:off x="0" y="4076700"/>
            <a:ext cx="4653838"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Fraction of volume which is solid = </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82958"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2957" name="Object 13"/>
          <p:cNvGraphicFramePr>
            <a:graphicFrameLocks noChangeAspect="1"/>
          </p:cNvGraphicFramePr>
          <p:nvPr/>
        </p:nvGraphicFramePr>
        <p:xfrm>
          <a:off x="4495800" y="4076700"/>
          <a:ext cx="723900" cy="404532"/>
        </p:xfrm>
        <a:graphic>
          <a:graphicData uri="http://schemas.openxmlformats.org/presentationml/2006/ole">
            <mc:AlternateContent xmlns:mc="http://schemas.openxmlformats.org/markup-compatibility/2006">
              <mc:Choice xmlns:v="urn:schemas-microsoft-com:vml" Requires="v">
                <p:oleObj spid="_x0000_s82962" name="Equation" r:id="rId8" imgW="317087" imgH="177569" progId="Equation.3">
                  <p:embed/>
                </p:oleObj>
              </mc:Choice>
              <mc:Fallback>
                <p:oleObj name="Equation" r:id="rId8" imgW="317087" imgH="177569" progId="Equation.3">
                  <p:embed/>
                  <p:pic>
                    <p:nvPicPr>
                      <p:cNvPr id="0" name="Picture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95800" y="4076700"/>
                        <a:ext cx="723900" cy="40453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14"/>
          <p:cNvSpPr/>
          <p:nvPr/>
        </p:nvSpPr>
        <p:spPr>
          <a:xfrm>
            <a:off x="0" y="5143500"/>
            <a:ext cx="6868162" cy="523220"/>
          </a:xfrm>
          <a:prstGeom prst="rect">
            <a:avLst/>
          </a:prstGeom>
        </p:spPr>
        <p:txBody>
          <a:bodyPr wrap="none">
            <a:spAutoFit/>
          </a:bodyPr>
          <a:lstStyle/>
          <a:p>
            <a:r>
              <a:rPr lang="en-US" sz="2800" dirty="0" smtClean="0"/>
              <a:t>Total volume if the solids were all one piece = </a:t>
            </a:r>
            <a:endParaRPr lang="en-US" sz="2800" dirty="0"/>
          </a:p>
        </p:txBody>
      </p:sp>
      <p:sp>
        <p:nvSpPr>
          <p:cNvPr id="82960"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2959" name="Object 15"/>
          <p:cNvGraphicFramePr>
            <a:graphicFrameLocks noChangeAspect="1"/>
          </p:cNvGraphicFramePr>
          <p:nvPr/>
        </p:nvGraphicFramePr>
        <p:xfrm>
          <a:off x="6705600" y="5219699"/>
          <a:ext cx="1943100" cy="609601"/>
        </p:xfrm>
        <a:graphic>
          <a:graphicData uri="http://schemas.openxmlformats.org/presentationml/2006/ole">
            <mc:AlternateContent xmlns:mc="http://schemas.openxmlformats.org/markup-compatibility/2006">
              <mc:Choice xmlns:v="urn:schemas-microsoft-com:vml" Requires="v">
                <p:oleObj spid="_x0000_s82963" name="Equation" r:id="rId10" imgW="660400" imgH="228600" progId="Equation.3">
                  <p:embed/>
                </p:oleObj>
              </mc:Choice>
              <mc:Fallback>
                <p:oleObj name="Equation" r:id="rId10" imgW="660400" imgH="228600" progId="Equation.3">
                  <p:embed/>
                  <p:pic>
                    <p:nvPicPr>
                      <p:cNvPr id="0" name="Picture 1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05600" y="5219699"/>
                        <a:ext cx="1943100" cy="60960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1"/>
          <p:cNvSpPr>
            <a:spLocks noChangeArrowheads="1"/>
          </p:cNvSpPr>
          <p:nvPr/>
        </p:nvSpPr>
        <p:spPr bwMode="auto">
          <a:xfrm>
            <a:off x="0" y="381000"/>
            <a:ext cx="8531503"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Since the solids volume must be conserved, it follows that</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8192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1925" name="Rectangle 5"/>
          <p:cNvSpPr>
            <a:spLocks noChangeArrowheads="1"/>
          </p:cNvSpPr>
          <p:nvPr/>
        </p:nvSpPr>
        <p:spPr bwMode="auto">
          <a:xfrm>
            <a:off x="266700" y="1371600"/>
            <a:ext cx="65151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Or </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81927" name="Object 7"/>
          <p:cNvGraphicFramePr>
            <a:graphicFrameLocks noChangeAspect="1"/>
          </p:cNvGraphicFramePr>
          <p:nvPr/>
        </p:nvGraphicFramePr>
        <p:xfrm>
          <a:off x="2019300" y="990600"/>
          <a:ext cx="4130386" cy="571500"/>
        </p:xfrm>
        <a:graphic>
          <a:graphicData uri="http://schemas.openxmlformats.org/presentationml/2006/ole">
            <mc:AlternateContent xmlns:mc="http://schemas.openxmlformats.org/markup-compatibility/2006">
              <mc:Choice xmlns:v="urn:schemas-microsoft-com:vml" Requires="v">
                <p:oleObj spid="_x0000_s81933" name="Equation" r:id="rId3" imgW="1511300" imgH="215900" progId="Equation.3">
                  <p:embed/>
                </p:oleObj>
              </mc:Choice>
              <mc:Fallback>
                <p:oleObj name="Equation" r:id="rId3" imgW="1511300" imgH="215900" progId="Equation.3">
                  <p:embed/>
                  <p:pic>
                    <p:nvPicPr>
                      <p:cNvPr id="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9300" y="990600"/>
                        <a:ext cx="4130386"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26" name="Object 6"/>
          <p:cNvGraphicFramePr>
            <a:graphicFrameLocks noChangeAspect="1"/>
          </p:cNvGraphicFramePr>
          <p:nvPr/>
        </p:nvGraphicFramePr>
        <p:xfrm>
          <a:off x="2552700" y="1981200"/>
          <a:ext cx="2552700" cy="1305358"/>
        </p:xfrm>
        <a:graphic>
          <a:graphicData uri="http://schemas.openxmlformats.org/presentationml/2006/ole">
            <mc:AlternateContent xmlns:mc="http://schemas.openxmlformats.org/markup-compatibility/2006">
              <mc:Choice xmlns:v="urn:schemas-microsoft-com:vml" Requires="v">
                <p:oleObj spid="_x0000_s81934" name="Equation" r:id="rId5" imgW="837836" imgH="431613" progId="Equation.3">
                  <p:embed/>
                </p:oleObj>
              </mc:Choice>
              <mc:Fallback>
                <p:oleObj name="Equation" r:id="rId5" imgW="837836" imgH="431613" progId="Equation.3">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52700" y="1981200"/>
                        <a:ext cx="2552700" cy="130535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1928"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1930" name="Rectangle 10"/>
          <p:cNvSpPr>
            <a:spLocks noChangeArrowheads="1"/>
          </p:cNvSpPr>
          <p:nvPr/>
        </p:nvSpPr>
        <p:spPr bwMode="auto">
          <a:xfrm>
            <a:off x="0" y="10953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1931" name="Rectangle 11"/>
          <p:cNvSpPr>
            <a:spLocks noChangeArrowheads="1"/>
          </p:cNvSpPr>
          <p:nvPr/>
        </p:nvSpPr>
        <p:spPr bwMode="auto">
          <a:xfrm>
            <a:off x="342900" y="3619500"/>
            <a:ext cx="77343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For large value of Reynolds number at incipient fluidization Ergun equation is preferred:</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8193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1932" name="Object 12"/>
          <p:cNvGraphicFramePr>
            <a:graphicFrameLocks noChangeAspect="1"/>
          </p:cNvGraphicFramePr>
          <p:nvPr/>
        </p:nvGraphicFramePr>
        <p:xfrm>
          <a:off x="838200" y="4686300"/>
          <a:ext cx="7246189" cy="1219200"/>
        </p:xfrm>
        <a:graphic>
          <a:graphicData uri="http://schemas.openxmlformats.org/presentationml/2006/ole">
            <mc:AlternateContent xmlns:mc="http://schemas.openxmlformats.org/markup-compatibility/2006">
              <mc:Choice xmlns:v="urn:schemas-microsoft-com:vml" Requires="v">
                <p:oleObj spid="_x0000_s81935" name="Equation" r:id="rId7" imgW="3009900" imgH="508000" progId="Equation.3">
                  <p:embed/>
                </p:oleObj>
              </mc:Choice>
              <mc:Fallback>
                <p:oleObj name="Equation" r:id="rId7" imgW="3009900" imgH="508000" progId="Equation.3">
                  <p:embed/>
                  <p:pic>
                    <p:nvPicPr>
                      <p:cNvPr id="0"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8200" y="4686300"/>
                        <a:ext cx="7246189" cy="121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1934" name="Rectangle 14"/>
          <p:cNvSpPr>
            <a:spLocks noChangeArrowheads="1"/>
          </p:cNvSpPr>
          <p:nvPr/>
        </p:nvSpPr>
        <p:spPr bwMode="auto">
          <a:xfrm>
            <a:off x="0" y="5048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1"/>
          <p:cNvSpPr>
            <a:spLocks noChangeArrowheads="1"/>
          </p:cNvSpPr>
          <p:nvPr/>
        </p:nvSpPr>
        <p:spPr bwMode="auto">
          <a:xfrm>
            <a:off x="0" y="0"/>
            <a:ext cx="8801100"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where d is the diameter of the sphere with the same volume/surface area ratio as the particles.</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incipient fluidization, the above equation becomes:</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64515"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4514" name="Object 2"/>
          <p:cNvGraphicFramePr>
            <a:graphicFrameLocks noChangeAspect="1"/>
          </p:cNvGraphicFramePr>
          <p:nvPr/>
        </p:nvGraphicFramePr>
        <p:xfrm>
          <a:off x="0" y="2286000"/>
          <a:ext cx="8817429" cy="1143000"/>
        </p:xfrm>
        <a:graphic>
          <a:graphicData uri="http://schemas.openxmlformats.org/presentationml/2006/ole">
            <mc:AlternateContent xmlns:mc="http://schemas.openxmlformats.org/markup-compatibility/2006">
              <mc:Choice xmlns:v="urn:schemas-microsoft-com:vml" Requires="v">
                <p:oleObj spid="_x0000_s64521" name="Equation" r:id="rId3" imgW="4114800" imgH="533400" progId="Equation.3">
                  <p:embed/>
                </p:oleObj>
              </mc:Choice>
              <mc:Fallback>
                <p:oleObj name="Equation" r:id="rId3" imgW="4114800" imgH="5334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286000"/>
                        <a:ext cx="8817429" cy="114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4516" name="Rectangle 4"/>
          <p:cNvSpPr>
            <a:spLocks noChangeArrowheads="1"/>
          </p:cNvSpPr>
          <p:nvPr/>
        </p:nvSpPr>
        <p:spPr bwMode="auto">
          <a:xfrm>
            <a:off x="0" y="533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4518" name="Rectangle 6"/>
          <p:cNvSpPr>
            <a:spLocks noChangeArrowheads="1"/>
          </p:cNvSpPr>
          <p:nvPr/>
        </p:nvSpPr>
        <p:spPr bwMode="auto">
          <a:xfrm>
            <a:off x="419100" y="3848100"/>
            <a:ext cx="3881191"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Multiplying both sides by</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64517" name="Object 5"/>
          <p:cNvGraphicFramePr>
            <a:graphicFrameLocks noChangeAspect="1"/>
          </p:cNvGraphicFramePr>
          <p:nvPr/>
        </p:nvGraphicFramePr>
        <p:xfrm>
          <a:off x="4419600" y="3657600"/>
          <a:ext cx="1447800" cy="933450"/>
        </p:xfrm>
        <a:graphic>
          <a:graphicData uri="http://schemas.openxmlformats.org/presentationml/2006/ole">
            <mc:AlternateContent xmlns:mc="http://schemas.openxmlformats.org/markup-compatibility/2006">
              <mc:Choice xmlns:v="urn:schemas-microsoft-com:vml" Requires="v">
                <p:oleObj spid="_x0000_s64522" name="Equation" r:id="rId5" imgW="723586" imgH="469696" progId="Equation.3">
                  <p:embed/>
                </p:oleObj>
              </mc:Choice>
              <mc:Fallback>
                <p:oleObj name="Equation" r:id="rId5" imgW="723586" imgH="469696" progId="Equation.3">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9600" y="3657600"/>
                        <a:ext cx="1447800" cy="933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4519" name="Rectangle 7"/>
          <p:cNvSpPr>
            <a:spLocks noChangeArrowheads="1"/>
          </p:cNvSpPr>
          <p:nvPr/>
        </p:nvSpPr>
        <p:spPr bwMode="auto">
          <a:xfrm>
            <a:off x="6057900" y="3848100"/>
            <a:ext cx="1309974"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we get</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64521"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4520" name="Object 8"/>
          <p:cNvGraphicFramePr>
            <a:graphicFrameLocks noChangeAspect="1"/>
          </p:cNvGraphicFramePr>
          <p:nvPr/>
        </p:nvGraphicFramePr>
        <p:xfrm>
          <a:off x="762000" y="4914900"/>
          <a:ext cx="7895872" cy="1181100"/>
        </p:xfrm>
        <a:graphic>
          <a:graphicData uri="http://schemas.openxmlformats.org/presentationml/2006/ole">
            <mc:AlternateContent xmlns:mc="http://schemas.openxmlformats.org/markup-compatibility/2006">
              <mc:Choice xmlns:v="urn:schemas-microsoft-com:vml" Requires="v">
                <p:oleObj spid="_x0000_s64523" name="Equation" r:id="rId7" imgW="3429000" imgH="520700" progId="Equation.3">
                  <p:embed/>
                </p:oleObj>
              </mc:Choice>
              <mc:Fallback>
                <p:oleObj name="Equation" r:id="rId7" imgW="3429000" imgH="520700" progId="Equation.3">
                  <p:embed/>
                  <p:pic>
                    <p:nvPicPr>
                      <p:cNvPr id="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000" y="4914900"/>
                        <a:ext cx="7895872" cy="1181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4522" name="Rectangle 10"/>
          <p:cNvSpPr>
            <a:spLocks noChangeArrowheads="1"/>
          </p:cNvSpPr>
          <p:nvPr/>
        </p:nvSpPr>
        <p:spPr bwMode="auto">
          <a:xfrm>
            <a:off x="0" y="514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381000" y="190500"/>
            <a:ext cx="5355120" cy="646331"/>
          </a:xfrm>
          <a:prstGeom prst="rect">
            <a:avLst/>
          </a:prstGeom>
        </p:spPr>
        <p:txBody>
          <a:bodyPr wrap="none">
            <a:spAutoFit/>
          </a:bodyPr>
          <a:lstStyle/>
          <a:p>
            <a:r>
              <a:rPr lang="en-US" sz="3600" dirty="0" smtClean="0"/>
              <a:t>Defining Galileo number as </a:t>
            </a:r>
            <a:endParaRPr lang="en-US" sz="3600" dirty="0"/>
          </a:p>
        </p:txBody>
      </p:sp>
      <p:sp>
        <p:nvSpPr>
          <p:cNvPr id="2"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Object 6"/>
          <p:cNvGraphicFramePr>
            <a:graphicFrameLocks noChangeAspect="1"/>
          </p:cNvGraphicFramePr>
          <p:nvPr/>
        </p:nvGraphicFramePr>
        <p:xfrm>
          <a:off x="990600" y="838200"/>
          <a:ext cx="3467100" cy="1062789"/>
        </p:xfrm>
        <a:graphic>
          <a:graphicData uri="http://schemas.openxmlformats.org/presentationml/2006/ole">
            <mc:AlternateContent xmlns:mc="http://schemas.openxmlformats.org/markup-compatibility/2006">
              <mc:Choice xmlns:v="urn:schemas-microsoft-com:vml" Requires="v">
                <p:oleObj spid="_x0000_s10257" name="Equation" r:id="rId3" imgW="1447800" imgH="508000" progId="Equation.3">
                  <p:embed/>
                </p:oleObj>
              </mc:Choice>
              <mc:Fallback>
                <p:oleObj name="Equation" r:id="rId3" imgW="1447800" imgH="508000" progId="Equation.3">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838200"/>
                        <a:ext cx="3467100" cy="106278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9"/>
          <p:cNvSpPr>
            <a:spLocks noChangeArrowheads="1"/>
          </p:cNvSpPr>
          <p:nvPr/>
        </p:nvSpPr>
        <p:spPr bwMode="auto">
          <a:xfrm>
            <a:off x="4648200" y="1066800"/>
            <a:ext cx="792205"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and </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5" name="Object 8"/>
          <p:cNvGraphicFramePr>
            <a:graphicFrameLocks noChangeAspect="1"/>
          </p:cNvGraphicFramePr>
          <p:nvPr/>
        </p:nvGraphicFramePr>
        <p:xfrm>
          <a:off x="5524500" y="838200"/>
          <a:ext cx="2438400" cy="943598"/>
        </p:xfrm>
        <a:graphic>
          <a:graphicData uri="http://schemas.openxmlformats.org/presentationml/2006/ole">
            <mc:AlternateContent xmlns:mc="http://schemas.openxmlformats.org/markup-compatibility/2006">
              <mc:Choice xmlns:v="urn:schemas-microsoft-com:vml" Requires="v">
                <p:oleObj spid="_x0000_s10258" name="Equation" r:id="rId5" imgW="1016000" imgH="508000" progId="Equation.3">
                  <p:embed/>
                </p:oleObj>
              </mc:Choice>
              <mc:Fallback>
                <p:oleObj name="Equation" r:id="rId5" imgW="1016000" imgH="508000" progId="Equation.3">
                  <p:embed/>
                  <p:pic>
                    <p:nvPicPr>
                      <p:cNvPr id="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24500" y="838200"/>
                        <a:ext cx="2438400" cy="94359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10"/>
          <p:cNvSpPr>
            <a:spLocks noChangeArrowheads="1"/>
          </p:cNvSpPr>
          <p:nvPr/>
        </p:nvSpPr>
        <p:spPr bwMode="auto">
          <a:xfrm>
            <a:off x="0" y="1905000"/>
            <a:ext cx="4802918"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Then the equation becomes:</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11"/>
          <p:cNvGraphicFramePr>
            <a:graphicFrameLocks noChangeAspect="1"/>
          </p:cNvGraphicFramePr>
          <p:nvPr/>
        </p:nvGraphicFramePr>
        <p:xfrm>
          <a:off x="1028700" y="2552700"/>
          <a:ext cx="5981700" cy="1259928"/>
        </p:xfrm>
        <a:graphic>
          <a:graphicData uri="http://schemas.openxmlformats.org/presentationml/2006/ole">
            <mc:AlternateContent xmlns:mc="http://schemas.openxmlformats.org/markup-compatibility/2006">
              <mc:Choice xmlns:v="urn:schemas-microsoft-com:vml" Requires="v">
                <p:oleObj spid="_x0000_s10259" name="Equation" r:id="rId7" imgW="2489200" imgH="596900" progId="Equation.3">
                  <p:embed/>
                </p:oleObj>
              </mc:Choice>
              <mc:Fallback>
                <p:oleObj name="Equation" r:id="rId7" imgW="2489200" imgH="596900" progId="Equation.3">
                  <p:embed/>
                  <p:pic>
                    <p:nvPicPr>
                      <p:cNvPr id="0"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28700" y="2552700"/>
                        <a:ext cx="5981700" cy="12599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14"/>
          <p:cNvSpPr>
            <a:spLocks noChangeArrowheads="1"/>
          </p:cNvSpPr>
          <p:nvPr/>
        </p:nvSpPr>
        <p:spPr bwMode="auto">
          <a:xfrm>
            <a:off x="0" y="3962400"/>
            <a:ext cx="6636753"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For a typical value of </a:t>
            </a:r>
            <a:r>
              <a:rPr kumimoji="0" lang="en-US" sz="3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e</a:t>
            </a:r>
            <a:r>
              <a:rPr kumimoji="0" lang="en-US" sz="3200" b="0" i="0" u="none" strike="noStrike" cap="none" normalizeH="0" baseline="-30000" dirty="0" err="1" smtClean="0">
                <a:ln>
                  <a:noFill/>
                </a:ln>
                <a:solidFill>
                  <a:schemeClr val="tx1"/>
                </a:solidFill>
                <a:effectLst/>
                <a:latin typeface="Times New Roman" pitchFamily="18" charset="0"/>
                <a:ea typeface="Calibri" pitchFamily="34" charset="0"/>
                <a:cs typeface="Times New Roman" pitchFamily="18" charset="0"/>
              </a:rPr>
              <a:t>mf</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0.4, we get:</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0" name="Object 13"/>
          <p:cNvGraphicFramePr>
            <a:graphicFrameLocks noChangeAspect="1"/>
          </p:cNvGraphicFramePr>
          <p:nvPr/>
        </p:nvGraphicFramePr>
        <p:xfrm>
          <a:off x="2324100" y="4762500"/>
          <a:ext cx="3952568" cy="609600"/>
        </p:xfrm>
        <a:graphic>
          <a:graphicData uri="http://schemas.openxmlformats.org/presentationml/2006/ole">
            <mc:AlternateContent xmlns:mc="http://schemas.openxmlformats.org/markup-compatibility/2006">
              <mc:Choice xmlns:v="urn:schemas-microsoft-com:vml" Requires="v">
                <p:oleObj spid="_x0000_s10260" name="Equation" r:id="rId9" imgW="1916868" imgH="291973" progId="Equation.3">
                  <p:embed/>
                </p:oleObj>
              </mc:Choice>
              <mc:Fallback>
                <p:oleObj name="Equation" r:id="rId9" imgW="1916868" imgH="291973" progId="Equation.3">
                  <p:embed/>
                  <p:pic>
                    <p:nvPicPr>
                      <p:cNvPr id="0" name="Picture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24100" y="4762500"/>
                        <a:ext cx="3952568"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55" name="Rectangle 15"/>
          <p:cNvSpPr>
            <a:spLocks noChangeArrowheads="1"/>
          </p:cNvSpPr>
          <p:nvPr/>
        </p:nvSpPr>
        <p:spPr bwMode="auto">
          <a:xfrm>
            <a:off x="266700" y="5486400"/>
            <a:ext cx="1887183"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We can put:</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57"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256" name="Object 16"/>
          <p:cNvGraphicFramePr>
            <a:graphicFrameLocks noChangeAspect="1"/>
          </p:cNvGraphicFramePr>
          <p:nvPr/>
        </p:nvGraphicFramePr>
        <p:xfrm>
          <a:off x="1943100" y="6019800"/>
          <a:ext cx="4610100" cy="593000"/>
        </p:xfrm>
        <a:graphic>
          <a:graphicData uri="http://schemas.openxmlformats.org/presentationml/2006/ole">
            <mc:AlternateContent xmlns:mc="http://schemas.openxmlformats.org/markup-compatibility/2006">
              <mc:Choice xmlns:v="urn:schemas-microsoft-com:vml" Requires="v">
                <p:oleObj spid="_x0000_s10261" name="Equation" r:id="rId11" imgW="2298700" imgH="292100" progId="Equation.3">
                  <p:embed/>
                </p:oleObj>
              </mc:Choice>
              <mc:Fallback>
                <p:oleObj name="Equation" r:id="rId11" imgW="2298700" imgH="292100" progId="Equation.3">
                  <p:embed/>
                  <p:pic>
                    <p:nvPicPr>
                      <p:cNvPr id="0" name="Picture 1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43100" y="6019800"/>
                        <a:ext cx="4610100" cy="59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5300" y="1066800"/>
            <a:ext cx="8153400" cy="707886"/>
          </a:xfrm>
          <a:prstGeom prst="rect">
            <a:avLst/>
          </a:prstGeom>
        </p:spPr>
        <p:txBody>
          <a:bodyPr wrap="square">
            <a:spAutoFit/>
          </a:bodyPr>
          <a:lstStyle/>
          <a:p>
            <a:pPr algn="ctr"/>
            <a:r>
              <a:rPr lang="en-US" sz="4000" dirty="0" smtClean="0">
                <a:solidFill>
                  <a:srgbClr val="FF0000"/>
                </a:solidFill>
                <a:latin typeface="Book Antiqua" pitchFamily="18" charset="0"/>
              </a:rPr>
              <a:t>Fluidization</a:t>
            </a:r>
            <a:endParaRPr lang="en-US" sz="4000" dirty="0">
              <a:solidFill>
                <a:srgbClr val="FF0000"/>
              </a:solidFill>
              <a:latin typeface="Book Antiqua"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ChangeArrowheads="1"/>
          </p:cNvSpPr>
          <p:nvPr/>
        </p:nvSpPr>
        <p:spPr bwMode="auto">
          <a:xfrm>
            <a:off x="0" y="0"/>
            <a:ext cx="1577676"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Solving for</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89089" name="Object 1"/>
          <p:cNvGraphicFramePr>
            <a:graphicFrameLocks noChangeAspect="1"/>
          </p:cNvGraphicFramePr>
          <p:nvPr/>
        </p:nvGraphicFramePr>
        <p:xfrm>
          <a:off x="1638300" y="0"/>
          <a:ext cx="1331539" cy="663331"/>
        </p:xfrm>
        <a:graphic>
          <a:graphicData uri="http://schemas.openxmlformats.org/presentationml/2006/ole">
            <mc:AlternateContent xmlns:mc="http://schemas.openxmlformats.org/markup-compatibility/2006">
              <mc:Choice xmlns:v="urn:schemas-microsoft-com:vml" Requires="v">
                <p:oleObj spid="_x0000_s89093" name="Equation" r:id="rId3" imgW="368140" imgH="266584" progId="Equation.3">
                  <p:embed/>
                </p:oleObj>
              </mc:Choice>
              <mc:Fallback>
                <p:oleObj name="Equation" r:id="rId3" imgW="368140" imgH="266584" progId="Equation.3">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8300" y="0"/>
                        <a:ext cx="1331539" cy="66333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9091" name="Rectangle 3"/>
          <p:cNvSpPr>
            <a:spLocks noChangeArrowheads="1"/>
          </p:cNvSpPr>
          <p:nvPr/>
        </p:nvSpPr>
        <p:spPr bwMode="auto">
          <a:xfrm>
            <a:off x="2971800" y="0"/>
            <a:ext cx="1409360"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we get:</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8909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9092" name="Object 4"/>
          <p:cNvGraphicFramePr>
            <a:graphicFrameLocks noChangeAspect="1"/>
          </p:cNvGraphicFramePr>
          <p:nvPr/>
        </p:nvGraphicFramePr>
        <p:xfrm>
          <a:off x="342900" y="990600"/>
          <a:ext cx="6057900" cy="838200"/>
        </p:xfrm>
        <a:graphic>
          <a:graphicData uri="http://schemas.openxmlformats.org/presentationml/2006/ole">
            <mc:AlternateContent xmlns:mc="http://schemas.openxmlformats.org/markup-compatibility/2006">
              <mc:Choice xmlns:v="urn:schemas-microsoft-com:vml" Requires="v">
                <p:oleObj spid="_x0000_s89094" name="Equation" r:id="rId5" imgW="2602370" imgH="317362" progId="Equation.3">
                  <p:embed/>
                </p:oleObj>
              </mc:Choice>
              <mc:Fallback>
                <p:oleObj name="Equation" r:id="rId5" imgW="2602370" imgH="317362" progId="Equation.3">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900" y="990600"/>
                        <a:ext cx="60579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9094" name="Rectangle 6"/>
          <p:cNvSpPr>
            <a:spLocks noChangeArrowheads="1"/>
          </p:cNvSpPr>
          <p:nvPr/>
        </p:nvSpPr>
        <p:spPr bwMode="auto">
          <a:xfrm>
            <a:off x="6553200" y="1104900"/>
            <a:ext cx="2303836"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for </a:t>
            </a:r>
            <a:r>
              <a:rPr kumimoji="0" lang="en-US" sz="3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e</a:t>
            </a:r>
            <a:r>
              <a:rPr kumimoji="0" lang="en-US" sz="3200" b="0" i="0" u="none" strike="noStrike" cap="none" normalizeH="0" baseline="-30000" dirty="0" err="1" smtClean="0">
                <a:ln>
                  <a:noFill/>
                </a:ln>
                <a:solidFill>
                  <a:schemeClr val="tx1"/>
                </a:solidFill>
                <a:effectLst/>
                <a:latin typeface="Times New Roman" pitchFamily="18" charset="0"/>
                <a:ea typeface="Calibri" pitchFamily="34" charset="0"/>
                <a:cs typeface="Times New Roman" pitchFamily="18" charset="0"/>
              </a:rPr>
              <a:t>mf</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0.4.</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89095" name="Rectangle 7"/>
          <p:cNvSpPr>
            <a:spLocks noChangeArrowheads="1"/>
          </p:cNvSpPr>
          <p:nvPr/>
        </p:nvSpPr>
        <p:spPr bwMode="auto">
          <a:xfrm>
            <a:off x="228600" y="2781300"/>
            <a:ext cx="8468985"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Similar way can be applied for other values of </a:t>
            </a:r>
            <a:r>
              <a:rPr kumimoji="0" lang="en-US" sz="3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e</a:t>
            </a:r>
            <a:r>
              <a:rPr kumimoji="0" lang="en-US" sz="3200" b="0" i="0" u="none" strike="noStrike" cap="none" normalizeH="0" baseline="-30000" dirty="0" err="1" smtClean="0">
                <a:ln>
                  <a:noFill/>
                </a:ln>
                <a:solidFill>
                  <a:schemeClr val="tx1"/>
                </a:solidFill>
                <a:effectLst/>
                <a:latin typeface="Times New Roman" pitchFamily="18" charset="0"/>
                <a:ea typeface="Calibri" pitchFamily="34" charset="0"/>
                <a:cs typeface="Times New Roman" pitchFamily="18" charset="0"/>
              </a:rPr>
              <a:t>mf</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8"/>
          <p:cNvSpPr>
            <a:spLocks noChangeArrowheads="1"/>
          </p:cNvSpPr>
          <p:nvPr/>
        </p:nvSpPr>
        <p:spPr bwMode="auto">
          <a:xfrm>
            <a:off x="0" y="35520"/>
            <a:ext cx="6181436" cy="95410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Correlation between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Sphericity</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and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e</a:t>
            </a:r>
            <a:r>
              <a:rPr kumimoji="0" lang="en-US" sz="2800" b="1" i="0" u="none" strike="noStrike" cap="none" normalizeH="0" baseline="-30000" dirty="0" err="1" smtClean="0">
                <a:ln>
                  <a:noFill/>
                </a:ln>
                <a:solidFill>
                  <a:schemeClr val="tx1"/>
                </a:solidFill>
                <a:effectLst/>
                <a:latin typeface="Times New Roman" pitchFamily="18" charset="0"/>
                <a:ea typeface="Calibri" pitchFamily="34" charset="0"/>
                <a:cs typeface="Times New Roman" pitchFamily="18" charset="0"/>
              </a:rPr>
              <a:t>mf</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sphericity</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can be defined as</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880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8065" name="Object 1"/>
          <p:cNvGraphicFramePr>
            <a:graphicFrameLocks noChangeAspect="1"/>
          </p:cNvGraphicFramePr>
          <p:nvPr/>
        </p:nvGraphicFramePr>
        <p:xfrm>
          <a:off x="2057400" y="1028700"/>
          <a:ext cx="1409700" cy="506046"/>
        </p:xfrm>
        <a:graphic>
          <a:graphicData uri="http://schemas.openxmlformats.org/presentationml/2006/ole">
            <mc:AlternateContent xmlns:mc="http://schemas.openxmlformats.org/markup-compatibility/2006">
              <mc:Choice xmlns:v="urn:schemas-microsoft-com:vml" Requires="v">
                <p:oleObj spid="_x0000_s88077" name="Equation" r:id="rId3" imgW="748975" imgH="266584" progId="Equation.3">
                  <p:embed/>
                </p:oleObj>
              </mc:Choice>
              <mc:Fallback>
                <p:oleObj name="Equation" r:id="rId3" imgW="748975" imgH="266584" progId="Equation.3">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1028700"/>
                        <a:ext cx="1409700" cy="50604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807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71" name="Rectangle 7"/>
          <p:cNvSpPr>
            <a:spLocks noChangeArrowheads="1"/>
          </p:cNvSpPr>
          <p:nvPr/>
        </p:nvSpPr>
        <p:spPr bwMode="auto">
          <a:xfrm>
            <a:off x="228600" y="1600200"/>
            <a:ext cx="1495922"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where </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12" name="Group 11"/>
          <p:cNvGrpSpPr/>
          <p:nvPr/>
        </p:nvGrpSpPr>
        <p:grpSpPr>
          <a:xfrm>
            <a:off x="1943100" y="1638300"/>
            <a:ext cx="5289947" cy="647700"/>
            <a:chOff x="1981200" y="2247900"/>
            <a:chExt cx="5289947" cy="647700"/>
          </a:xfrm>
        </p:grpSpPr>
        <p:graphicFrame>
          <p:nvGraphicFramePr>
            <p:cNvPr id="88068" name="Object 4"/>
            <p:cNvGraphicFramePr>
              <a:graphicFrameLocks noChangeAspect="1"/>
            </p:cNvGraphicFramePr>
            <p:nvPr/>
          </p:nvGraphicFramePr>
          <p:xfrm>
            <a:off x="1981200" y="2324100"/>
            <a:ext cx="1939018" cy="571500"/>
          </p:xfrm>
          <a:graphic>
            <a:graphicData uri="http://schemas.openxmlformats.org/presentationml/2006/ole">
              <mc:AlternateContent xmlns:mc="http://schemas.openxmlformats.org/markup-compatibility/2006">
                <mc:Choice xmlns:v="urn:schemas-microsoft-com:vml" Requires="v">
                  <p:oleObj spid="_x0000_s88078" name="Equation" r:id="rId5" imgW="901309" imgH="266584" progId="Equation.3">
                    <p:embed/>
                  </p:oleObj>
                </mc:Choice>
                <mc:Fallback>
                  <p:oleObj name="Equation" r:id="rId5" imgW="901309" imgH="266584" progId="Equation.3">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1200" y="2324100"/>
                          <a:ext cx="1939018"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8067" name="Object 3"/>
            <p:cNvGraphicFramePr>
              <a:graphicFrameLocks noChangeAspect="1"/>
            </p:cNvGraphicFramePr>
            <p:nvPr/>
          </p:nvGraphicFramePr>
          <p:xfrm>
            <a:off x="5181600" y="2286000"/>
            <a:ext cx="2089547" cy="571500"/>
          </p:xfrm>
          <a:graphic>
            <a:graphicData uri="http://schemas.openxmlformats.org/presentationml/2006/ole">
              <mc:AlternateContent xmlns:mc="http://schemas.openxmlformats.org/markup-compatibility/2006">
                <mc:Choice xmlns:v="urn:schemas-microsoft-com:vml" Requires="v">
                  <p:oleObj spid="_x0000_s88079" name="Equation" r:id="rId7" imgW="1117115" imgH="304668" progId="Equation.3">
                    <p:embed/>
                  </p:oleObj>
                </mc:Choice>
                <mc:Fallback>
                  <p:oleObj name="Equation" r:id="rId7" imgW="1117115" imgH="304668" progId="Equation.3">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81600" y="2286000"/>
                          <a:ext cx="2089547"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8072" name="Rectangle 8"/>
            <p:cNvSpPr>
              <a:spLocks noChangeArrowheads="1"/>
            </p:cNvSpPr>
            <p:nvPr/>
          </p:nvSpPr>
          <p:spPr bwMode="auto">
            <a:xfrm>
              <a:off x="4114800" y="2247900"/>
              <a:ext cx="880369"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and </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88073" name="Rectangle 9"/>
          <p:cNvSpPr>
            <a:spLocks noChangeArrowheads="1"/>
          </p:cNvSpPr>
          <p:nvPr/>
        </p:nvSpPr>
        <p:spPr bwMode="auto">
          <a:xfrm>
            <a:off x="266700" y="2324100"/>
            <a:ext cx="79629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 here is the diameter specified for the particle as it is used in Ergun equation and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d</a:t>
            </a:r>
            <a:r>
              <a:rPr kumimoji="0" lang="en-US" sz="2800" b="0" i="0" u="none" strike="noStrike" cap="none" normalizeH="0" baseline="-30000" dirty="0" err="1" smtClean="0">
                <a:ln>
                  <a:noFill/>
                </a:ln>
                <a:solidFill>
                  <a:schemeClr val="tx1"/>
                </a:solidFill>
                <a:effectLst/>
                <a:latin typeface="Times New Roman" pitchFamily="18" charset="0"/>
                <a:ea typeface="Calibri" pitchFamily="34" charset="0"/>
                <a:cs typeface="Times New Roman" pitchFamily="18" charset="0"/>
              </a:rPr>
              <a:t>p</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is the diameter of sphere having the same volume. The relation between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sphericity</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and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e</a:t>
            </a:r>
            <a:r>
              <a:rPr kumimoji="0" lang="en-US" sz="2800" b="0" i="0" u="none" strike="noStrike" cap="none" normalizeH="0" baseline="-30000" dirty="0" err="1" smtClean="0">
                <a:ln>
                  <a:noFill/>
                </a:ln>
                <a:solidFill>
                  <a:schemeClr val="tx1"/>
                </a:solidFill>
                <a:effectLst/>
                <a:latin typeface="Times New Roman" pitchFamily="18" charset="0"/>
                <a:ea typeface="Calibri" pitchFamily="34" charset="0"/>
                <a:cs typeface="Times New Roman" pitchFamily="18" charset="0"/>
              </a:rPr>
              <a:t>mf</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was found experimentally and represented by two relations:</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88075"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8074" name="Object 10"/>
          <p:cNvGraphicFramePr>
            <a:graphicFrameLocks noChangeAspect="1"/>
          </p:cNvGraphicFramePr>
          <p:nvPr/>
        </p:nvGraphicFramePr>
        <p:xfrm>
          <a:off x="1485900" y="4800600"/>
          <a:ext cx="2247900" cy="993258"/>
        </p:xfrm>
        <a:graphic>
          <a:graphicData uri="http://schemas.openxmlformats.org/presentationml/2006/ole">
            <mc:AlternateContent xmlns:mc="http://schemas.openxmlformats.org/markup-compatibility/2006">
              <mc:Choice xmlns:v="urn:schemas-microsoft-com:vml" Requires="v">
                <p:oleObj spid="_x0000_s88080" name="Equation" r:id="rId9" imgW="1231366" imgH="545863" progId="Equation.3">
                  <p:embed/>
                </p:oleObj>
              </mc:Choice>
              <mc:Fallback>
                <p:oleObj name="Equation" r:id="rId9" imgW="1231366" imgH="545863" progId="Equation.3">
                  <p:embed/>
                  <p:pic>
                    <p:nvPicPr>
                      <p:cNvPr id="0"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85900" y="4800600"/>
                        <a:ext cx="2247900" cy="99325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8077"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8076" name="Object 12"/>
          <p:cNvGraphicFramePr>
            <a:graphicFrameLocks noChangeAspect="1"/>
          </p:cNvGraphicFramePr>
          <p:nvPr/>
        </p:nvGraphicFramePr>
        <p:xfrm>
          <a:off x="4267200" y="5524500"/>
          <a:ext cx="1905000" cy="1034143"/>
        </p:xfrm>
        <a:graphic>
          <a:graphicData uri="http://schemas.openxmlformats.org/presentationml/2006/ole">
            <mc:AlternateContent xmlns:mc="http://schemas.openxmlformats.org/markup-compatibility/2006">
              <mc:Choice xmlns:v="urn:schemas-microsoft-com:vml" Requires="v">
                <p:oleObj spid="_x0000_s88081" name="Equation" r:id="rId11" imgW="1002865" imgH="545863" progId="Equation.3">
                  <p:embed/>
                </p:oleObj>
              </mc:Choice>
              <mc:Fallback>
                <p:oleObj name="Equation" r:id="rId11" imgW="1002865" imgH="545863" progId="Equation.3">
                  <p:embed/>
                  <p:pic>
                    <p:nvPicPr>
                      <p:cNvPr id="0" name="Picture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267200" y="5524500"/>
                        <a:ext cx="1905000" cy="103414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1"/>
          <p:cNvSpPr>
            <a:spLocks noChangeArrowheads="1"/>
          </p:cNvSpPr>
          <p:nvPr/>
        </p:nvSpPr>
        <p:spPr bwMode="auto">
          <a:xfrm>
            <a:off x="0" y="0"/>
            <a:ext cx="5896166"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These relations are plotted Fig. 6.3</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Picture 2"/>
          <p:cNvPicPr/>
          <p:nvPr/>
        </p:nvPicPr>
        <p:blipFill>
          <a:blip r:embed="rId2"/>
          <a:srcRect/>
          <a:stretch>
            <a:fillRect/>
          </a:stretch>
        </p:blipFill>
        <p:spPr bwMode="auto">
          <a:xfrm>
            <a:off x="723900" y="647700"/>
            <a:ext cx="6858000" cy="5219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ChangeArrowheads="1"/>
          </p:cNvSpPr>
          <p:nvPr/>
        </p:nvSpPr>
        <p:spPr bwMode="auto">
          <a:xfrm>
            <a:off x="0" y="0"/>
            <a:ext cx="8915400"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Minimum fluidizing velocity in terms of terminal failing velocity</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minimum fluidizing velocity, </a:t>
            </a:r>
            <a:r>
              <a:rPr kumimoji="0" lang="en-US" sz="3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u</a:t>
            </a:r>
            <a:r>
              <a:rPr kumimoji="0" lang="en-US" sz="3200" b="0" i="0" u="none" strike="noStrike" cap="none" normalizeH="0" baseline="-30000" dirty="0" err="1" smtClean="0">
                <a:ln>
                  <a:noFill/>
                </a:ln>
                <a:solidFill>
                  <a:schemeClr val="tx1"/>
                </a:solidFill>
                <a:effectLst/>
                <a:latin typeface="Times New Roman" pitchFamily="18" charset="0"/>
                <a:ea typeface="Calibri" pitchFamily="34" charset="0"/>
                <a:cs typeface="Times New Roman" pitchFamily="18" charset="0"/>
              </a:rPr>
              <a:t>mf</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may be expressed in terms of the free-falling velocity </a:t>
            </a:r>
            <a:r>
              <a:rPr kumimoji="0" lang="en-US" sz="3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u</a:t>
            </a:r>
            <a:r>
              <a:rPr kumimoji="0" lang="en-US" sz="3200" b="0" i="0" u="none" strike="noStrike" cap="none" normalizeH="0" baseline="-30000" dirty="0" err="1" smtClean="0">
                <a:ln>
                  <a:noFill/>
                </a:ln>
                <a:solidFill>
                  <a:schemeClr val="tx1"/>
                </a:solidFill>
                <a:effectLst/>
                <a:latin typeface="Times New Roman" pitchFamily="18" charset="0"/>
                <a:ea typeface="Calibri" pitchFamily="34" charset="0"/>
                <a:cs typeface="Times New Roman" pitchFamily="18" charset="0"/>
              </a:rPr>
              <a:t>o</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of the particles in the fluid. The relation is</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01377" name="Object 1"/>
          <p:cNvGraphicFramePr>
            <a:graphicFrameLocks noChangeAspect="1"/>
          </p:cNvGraphicFramePr>
          <p:nvPr/>
        </p:nvGraphicFramePr>
        <p:xfrm>
          <a:off x="1790700" y="2667000"/>
          <a:ext cx="6337738" cy="685800"/>
        </p:xfrm>
        <a:graphic>
          <a:graphicData uri="http://schemas.openxmlformats.org/presentationml/2006/ole">
            <mc:AlternateContent xmlns:mc="http://schemas.openxmlformats.org/markup-compatibility/2006">
              <mc:Choice xmlns:v="urn:schemas-microsoft-com:vml" Requires="v">
                <p:oleObj spid="_x0000_s101378" name="Equation" r:id="rId3" imgW="2552700" imgH="279400" progId="Equation.3">
                  <p:embed/>
                </p:oleObj>
              </mc:Choice>
              <mc:Fallback>
                <p:oleObj name="Equation" r:id="rId3" imgW="2552700" imgH="279400" progId="Equation.3">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0700" y="2667000"/>
                        <a:ext cx="6337738"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1379" name="Rectangle 3"/>
          <p:cNvSpPr>
            <a:spLocks noChangeArrowheads="1"/>
          </p:cNvSpPr>
          <p:nvPr/>
        </p:nvSpPr>
        <p:spPr bwMode="auto">
          <a:xfrm>
            <a:off x="304800" y="4000500"/>
            <a:ext cx="83820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above equation applies when there is no wall effects, that is when d/</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dt</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is very small.</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Alternatively Fig. 6.4 can be used to find the ratio of minimum fluidizing velocity to the terminal velocity</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bwMode="auto">
          <a:xfrm>
            <a:off x="495300" y="419100"/>
            <a:ext cx="8153400" cy="56388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1"/>
          <p:cNvSpPr>
            <a:spLocks noChangeArrowheads="1"/>
          </p:cNvSpPr>
          <p:nvPr/>
        </p:nvSpPr>
        <p:spPr bwMode="auto">
          <a:xfrm>
            <a:off x="0" y="0"/>
            <a:ext cx="887730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Liquid Solid Fluidization</a:t>
            </a:r>
            <a:endParaRPr kumimoji="0" lang="en-US" sz="11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In liquid – solid fluidization the expansion of the bed is more regular from the minimum fluidization velocity to the terminal velocity. Liquid – solid fluidization is similar to sedimentation system. The two systems are similar in that in the fluidized bed the particles undergo no net movement and are maintained in suspension by the upward flow of liquid, whereas in the sedimentation the particles move downwards and the is the liquid flow upward which is displaced by the settling particles. The bed expansion can be found by using</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99331"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9330" name="Object 2"/>
          <p:cNvGraphicFramePr>
            <a:graphicFrameLocks noChangeAspect="1"/>
          </p:cNvGraphicFramePr>
          <p:nvPr/>
        </p:nvGraphicFramePr>
        <p:xfrm>
          <a:off x="2247900" y="3467100"/>
          <a:ext cx="2667000" cy="1042737"/>
        </p:xfrm>
        <a:graphic>
          <a:graphicData uri="http://schemas.openxmlformats.org/presentationml/2006/ole">
            <mc:AlternateContent xmlns:mc="http://schemas.openxmlformats.org/markup-compatibility/2006">
              <mc:Choice xmlns:v="urn:schemas-microsoft-com:vml" Requires="v">
                <p:oleObj spid="_x0000_s99331" name="Equation" r:id="rId3" imgW="1269449" imgH="495085" progId="Equation.3">
                  <p:embed/>
                </p:oleObj>
              </mc:Choice>
              <mc:Fallback>
                <p:oleObj name="Equation" r:id="rId3" imgW="1269449" imgH="495085"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7900" y="3467100"/>
                        <a:ext cx="2667000" cy="1042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9332" name="Rectangle 4"/>
          <p:cNvSpPr>
            <a:spLocks noChangeArrowheads="1"/>
          </p:cNvSpPr>
          <p:nvPr/>
        </p:nvSpPr>
        <p:spPr bwMode="auto">
          <a:xfrm>
            <a:off x="0" y="4610100"/>
            <a:ext cx="87249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Where: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u</a:t>
            </a:r>
            <a:r>
              <a:rPr kumimoji="0" lang="en-US" sz="2400" b="0" i="0" u="none" strike="noStrike" cap="none" normalizeH="0" baseline="-30000" dirty="0" err="1" smtClean="0">
                <a:ln>
                  <a:noFill/>
                </a:ln>
                <a:solidFill>
                  <a:schemeClr val="tx1"/>
                </a:solidFill>
                <a:effectLst/>
                <a:latin typeface="Times New Roman" pitchFamily="18" charset="0"/>
                <a:ea typeface="Calibri" pitchFamily="34" charset="0"/>
                <a:cs typeface="Times New Roman" pitchFamily="18" charset="0"/>
              </a:rPr>
              <a:t>c</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is the empty tube fluidization velocity,</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u</a:t>
            </a:r>
            <a:r>
              <a:rPr kumimoji="0" lang="en-US" sz="2400" b="0" i="0" u="none" strike="noStrike" cap="none" normalizeH="0" baseline="-30000" dirty="0" err="1" smtClean="0">
                <a:ln>
                  <a:noFill/>
                </a:ln>
                <a:solidFill>
                  <a:schemeClr val="tx1"/>
                </a:solidFill>
                <a:effectLst/>
                <a:latin typeface="Times New Roman" pitchFamily="18" charset="0"/>
                <a:ea typeface="Calibri" pitchFamily="34" charset="0"/>
                <a:cs typeface="Times New Roman" pitchFamily="18" charset="0"/>
              </a:rPr>
              <a:t>i</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is the corresponding velocity at infinite dilution,</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 is the voidage of the system,</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 is the volumetric fractional concentration of solids</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5300" y="342900"/>
            <a:ext cx="8229600" cy="954107"/>
          </a:xfrm>
          <a:prstGeom prst="rect">
            <a:avLst/>
          </a:prstGeom>
        </p:spPr>
        <p:txBody>
          <a:bodyPr wrap="square">
            <a:spAutoFit/>
          </a:bodyPr>
          <a:lstStyle/>
          <a:p>
            <a:pPr lvl="0" eaLnBrk="0" fontAlgn="base" hangingPunct="0">
              <a:spcBef>
                <a:spcPct val="0"/>
              </a:spcBef>
              <a:spcAft>
                <a:spcPct val="0"/>
              </a:spcAft>
            </a:pPr>
            <a:r>
              <a:rPr lang="en-US" sz="2800" dirty="0" smtClean="0">
                <a:latin typeface="Times New Roman" pitchFamily="18" charset="0"/>
                <a:ea typeface="Calibri" pitchFamily="34" charset="0"/>
                <a:cs typeface="Times New Roman" pitchFamily="18" charset="0"/>
              </a:rPr>
              <a:t>And n is an index, its values are between 2.4 and 4.8 and can be found by the relation:</a:t>
            </a:r>
            <a:endParaRPr lang="en-US" sz="3600" dirty="0" smtClean="0">
              <a:latin typeface="Arial" pitchFamily="34" charset="0"/>
              <a:cs typeface="Arial" pitchFamily="34" charset="0"/>
            </a:endParaRPr>
          </a:p>
        </p:txBody>
      </p:sp>
      <p:sp>
        <p:nvSpPr>
          <p:cNvPr id="9830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8305" name="Object 1"/>
          <p:cNvGraphicFramePr>
            <a:graphicFrameLocks noChangeAspect="1"/>
          </p:cNvGraphicFramePr>
          <p:nvPr/>
        </p:nvGraphicFramePr>
        <p:xfrm>
          <a:off x="1181100" y="1600199"/>
          <a:ext cx="5676900" cy="1317506"/>
        </p:xfrm>
        <a:graphic>
          <a:graphicData uri="http://schemas.openxmlformats.org/presentationml/2006/ole">
            <mc:AlternateContent xmlns:mc="http://schemas.openxmlformats.org/markup-compatibility/2006">
              <mc:Choice xmlns:v="urn:schemas-microsoft-com:vml" Requires="v">
                <p:oleObj spid="_x0000_s98308" name="Equation" r:id="rId3" imgW="2794000" imgH="647700" progId="Equation.3">
                  <p:embed/>
                </p:oleObj>
              </mc:Choice>
              <mc:Fallback>
                <p:oleObj name="Equation" r:id="rId3" imgW="2794000" imgH="647700" progId="Equation.3">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1100" y="1600199"/>
                        <a:ext cx="5676900" cy="13175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8308" name="Rectangle 4"/>
          <p:cNvSpPr>
            <a:spLocks noChangeArrowheads="1"/>
          </p:cNvSpPr>
          <p:nvPr/>
        </p:nvSpPr>
        <p:spPr bwMode="auto">
          <a:xfrm>
            <a:off x="0" y="3162300"/>
            <a:ext cx="8374408" cy="150810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following equation for fluidization was presented to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find the relation between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u</a:t>
            </a:r>
            <a:r>
              <a:rPr kumimoji="0" lang="en-US" sz="2800" b="0" i="0" u="none" strike="noStrike" cap="none" normalizeH="0" baseline="-30000" dirty="0" err="1" smtClean="0">
                <a:ln>
                  <a:noFill/>
                </a:ln>
                <a:solidFill>
                  <a:schemeClr val="tx1"/>
                </a:solidFill>
                <a:effectLst/>
                <a:latin typeface="Times New Roman" pitchFamily="18" charset="0"/>
                <a:ea typeface="Calibri" pitchFamily="34" charset="0"/>
                <a:cs typeface="Times New Roman" pitchFamily="18" charset="0"/>
              </a:rPr>
              <a:t>i</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and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u</a:t>
            </a:r>
            <a:r>
              <a:rPr kumimoji="0" lang="en-US" sz="2800" b="0" i="0" u="none" strike="noStrike" cap="none" normalizeH="0" baseline="-30000" dirty="0" err="1" smtClean="0">
                <a:ln>
                  <a:noFill/>
                </a:ln>
                <a:solidFill>
                  <a:schemeClr val="tx1"/>
                </a:solidFill>
                <a:effectLst/>
                <a:latin typeface="Times New Roman" pitchFamily="18" charset="0"/>
                <a:ea typeface="Calibri" pitchFamily="34" charset="0"/>
                <a:cs typeface="Times New Roman" pitchFamily="18" charset="0"/>
              </a:rPr>
              <a:t>o</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98307" name="Object 3"/>
          <p:cNvGraphicFramePr>
            <a:graphicFrameLocks noChangeAspect="1"/>
          </p:cNvGraphicFramePr>
          <p:nvPr/>
        </p:nvGraphicFramePr>
        <p:xfrm>
          <a:off x="2133600" y="4229100"/>
          <a:ext cx="2628900" cy="1062006"/>
        </p:xfrm>
        <a:graphic>
          <a:graphicData uri="http://schemas.openxmlformats.org/presentationml/2006/ole">
            <mc:AlternateContent xmlns:mc="http://schemas.openxmlformats.org/markup-compatibility/2006">
              <mc:Choice xmlns:v="urn:schemas-microsoft-com:vml" Requires="v">
                <p:oleObj spid="_x0000_s98309" name="Equation" r:id="rId5" imgW="1435100" imgH="584200" progId="Equation.3">
                  <p:embed/>
                </p:oleObj>
              </mc:Choice>
              <mc:Fallback>
                <p:oleObj name="Equation" r:id="rId5" imgW="1435100" imgH="5842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3600" y="4229100"/>
                        <a:ext cx="2628900" cy="10620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8309" name="Rectangle 5"/>
          <p:cNvSpPr>
            <a:spLocks noChangeArrowheads="1"/>
          </p:cNvSpPr>
          <p:nvPr/>
        </p:nvSpPr>
        <p:spPr bwMode="auto">
          <a:xfrm>
            <a:off x="304800" y="5753100"/>
            <a:ext cx="7124899"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Alternatively, the index n can be found by using Fig. 6.5</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bwMode="auto">
          <a:xfrm>
            <a:off x="457200" y="266700"/>
            <a:ext cx="7924800" cy="598170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1"/>
          <p:cNvSpPr>
            <a:spLocks noChangeArrowheads="1"/>
          </p:cNvSpPr>
          <p:nvPr/>
        </p:nvSpPr>
        <p:spPr bwMode="auto">
          <a:xfrm>
            <a:off x="0" y="0"/>
            <a:ext cx="87249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Example:</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Spherical solid particles having a size of 0.12 mm and density of 13.6 kg of 1000 kg/m</a:t>
            </a:r>
            <a:r>
              <a:rPr kumimoji="0" lang="en-US" sz="24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3</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are to be fluidized using air at 2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atm</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and 25 </a:t>
            </a:r>
            <a:r>
              <a:rPr kumimoji="0" lang="en-US" sz="24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0</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 the porosity at minimum fluidizing condition is 0.42.</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If cross-sectional area of empty bed is 0.3 m2 and bed contains 300 kg of solid, calculate the minimum height of fluidized bed?</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Calculate </a:t>
            </a:r>
            <a:r>
              <a:rPr kumimoji="0" lang="en-US" sz="24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 at minimum fluidizing condition?</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Calculate minimum fluidizing velocity knowing that viscosity of air is 1.845*10</a:t>
            </a:r>
            <a:r>
              <a:rPr kumimoji="0" lang="en-US" sz="24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-5</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pa.s</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Solution:-</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426" name="Rectangle 2"/>
          <p:cNvSpPr>
            <a:spLocks noChangeArrowheads="1"/>
          </p:cNvSpPr>
          <p:nvPr/>
        </p:nvSpPr>
        <p:spPr bwMode="auto">
          <a:xfrm>
            <a:off x="228600" y="3810000"/>
            <a:ext cx="5755102" cy="138499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Volume of solid= m</a:t>
            </a:r>
            <a:r>
              <a:rPr kumimoji="0" lang="en-US" sz="28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s</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ρ</a:t>
            </a:r>
            <a:r>
              <a:rPr kumimoji="0" lang="en-US" sz="2800" b="0" i="0" u="none" strike="noStrike" cap="none" normalizeH="0" baseline="-30000" dirty="0" err="1" smtClean="0">
                <a:ln>
                  <a:noFill/>
                </a:ln>
                <a:solidFill>
                  <a:schemeClr val="tx1"/>
                </a:solidFill>
                <a:effectLst/>
                <a:latin typeface="Times New Roman" pitchFamily="18" charset="0"/>
                <a:ea typeface="Calibri" pitchFamily="34" charset="0"/>
                <a:cs typeface="Times New Roman" pitchFamily="18" charset="0"/>
              </a:rPr>
              <a:t>s</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=300/1000= 0.3 m</a:t>
            </a:r>
            <a:r>
              <a:rPr kumimoji="0" lang="en-US" sz="28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3</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a:t>
            </a:r>
            <a:r>
              <a:rPr kumimoji="0" lang="en-US" sz="28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1</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0.3 m</a:t>
            </a:r>
            <a:r>
              <a:rPr kumimoji="0" lang="en-US" sz="28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3</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/0.3 m</a:t>
            </a:r>
            <a:r>
              <a:rPr kumimoji="0" lang="en-US" sz="28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2</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 m, if ε=0</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4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3427" name="Object 3"/>
          <p:cNvGraphicFramePr>
            <a:graphicFrameLocks noChangeAspect="1"/>
          </p:cNvGraphicFramePr>
          <p:nvPr/>
        </p:nvGraphicFramePr>
        <p:xfrm>
          <a:off x="1295399" y="5486400"/>
          <a:ext cx="5710335" cy="914400"/>
        </p:xfrm>
        <a:graphic>
          <a:graphicData uri="http://schemas.openxmlformats.org/presentationml/2006/ole">
            <mc:AlternateContent xmlns:mc="http://schemas.openxmlformats.org/markup-compatibility/2006">
              <mc:Choice xmlns:v="urn:schemas-microsoft-com:vml" Requires="v">
                <p:oleObj spid="_x0000_s103428" name="Equation" r:id="rId3" imgW="2908300" imgH="469900" progId="Equation.3">
                  <p:embed/>
                </p:oleObj>
              </mc:Choice>
              <mc:Fallback>
                <p:oleObj name="Equation" r:id="rId3" imgW="2908300" imgH="46990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399" y="5486400"/>
                        <a:ext cx="5710335"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04" name="Object 4"/>
          <p:cNvGraphicFramePr>
            <a:graphicFrameLocks noChangeAspect="1"/>
          </p:cNvGraphicFramePr>
          <p:nvPr/>
        </p:nvGraphicFramePr>
        <p:xfrm>
          <a:off x="1752600" y="304800"/>
          <a:ext cx="3771900" cy="1075168"/>
        </p:xfrm>
        <a:graphic>
          <a:graphicData uri="http://schemas.openxmlformats.org/presentationml/2006/ole">
            <mc:AlternateContent xmlns:mc="http://schemas.openxmlformats.org/markup-compatibility/2006">
              <mc:Choice xmlns:v="urn:schemas-microsoft-com:vml" Requires="v">
                <p:oleObj spid="_x0000_s102405" name="Equation" r:id="rId3" imgW="2032000" imgH="584200" progId="Equation.3">
                  <p:embed/>
                </p:oleObj>
              </mc:Choice>
              <mc:Fallback>
                <p:oleObj name="Equation" r:id="rId3" imgW="2032000" imgH="58420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304800"/>
                        <a:ext cx="3771900" cy="107516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03" name="Object 3"/>
          <p:cNvGraphicFramePr>
            <a:graphicFrameLocks noChangeAspect="1"/>
          </p:cNvGraphicFramePr>
          <p:nvPr/>
        </p:nvGraphicFramePr>
        <p:xfrm>
          <a:off x="1600199" y="1828800"/>
          <a:ext cx="5275385" cy="762000"/>
        </p:xfrm>
        <a:graphic>
          <a:graphicData uri="http://schemas.openxmlformats.org/presentationml/2006/ole">
            <mc:AlternateContent xmlns:mc="http://schemas.openxmlformats.org/markup-compatibility/2006">
              <mc:Choice xmlns:v="urn:schemas-microsoft-com:vml" Requires="v">
                <p:oleObj spid="_x0000_s102406" name="Equation" r:id="rId5" imgW="3429000" imgH="495300" progId="Equation.3">
                  <p:embed/>
                </p:oleObj>
              </mc:Choice>
              <mc:Fallback>
                <p:oleObj name="Equation" r:id="rId5" imgW="3429000" imgH="4953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0199" y="1828800"/>
                        <a:ext cx="5275385"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02" name="Object 2"/>
          <p:cNvGraphicFramePr>
            <a:graphicFrameLocks noChangeAspect="1"/>
          </p:cNvGraphicFramePr>
          <p:nvPr/>
        </p:nvGraphicFramePr>
        <p:xfrm>
          <a:off x="2400300" y="2933700"/>
          <a:ext cx="5391462" cy="990600"/>
        </p:xfrm>
        <a:graphic>
          <a:graphicData uri="http://schemas.openxmlformats.org/presentationml/2006/ole">
            <mc:AlternateContent xmlns:mc="http://schemas.openxmlformats.org/markup-compatibility/2006">
              <mc:Choice xmlns:v="urn:schemas-microsoft-com:vml" Requires="v">
                <p:oleObj spid="_x0000_s102407" name="Equation" r:id="rId7" imgW="3162300" imgH="584200" progId="Equation.3">
                  <p:embed/>
                </p:oleObj>
              </mc:Choice>
              <mc:Fallback>
                <p:oleObj name="Equation" r:id="rId7" imgW="3162300" imgH="584200" progId="Equation.3">
                  <p:embed/>
                  <p:pic>
                    <p:nvPicPr>
                      <p:cNvPr id="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00300" y="2933700"/>
                        <a:ext cx="5391462"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01" name="Object 1"/>
          <p:cNvGraphicFramePr>
            <a:graphicFrameLocks noChangeAspect="1"/>
          </p:cNvGraphicFramePr>
          <p:nvPr/>
        </p:nvGraphicFramePr>
        <p:xfrm>
          <a:off x="2057400" y="4152900"/>
          <a:ext cx="5334000" cy="924000"/>
        </p:xfrm>
        <a:graphic>
          <a:graphicData uri="http://schemas.openxmlformats.org/presentationml/2006/ole">
            <mc:AlternateContent xmlns:mc="http://schemas.openxmlformats.org/markup-compatibility/2006">
              <mc:Choice xmlns:v="urn:schemas-microsoft-com:vml" Requires="v">
                <p:oleObj spid="_x0000_s102408" name="Equation" r:id="rId9" imgW="3619500" imgH="635000" progId="Equation.3">
                  <p:embed/>
                </p:oleObj>
              </mc:Choice>
              <mc:Fallback>
                <p:oleObj name="Equation" r:id="rId9" imgW="3619500" imgH="635000" progId="Equation.3">
                  <p:embed/>
                  <p:pic>
                    <p:nvPicPr>
                      <p:cNvPr id="0" name="Picture 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57400" y="4152900"/>
                        <a:ext cx="5334000" cy="92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405" name="Rectangle 5"/>
          <p:cNvSpPr>
            <a:spLocks noChangeArrowheads="1"/>
          </p:cNvSpPr>
          <p:nvPr/>
        </p:nvSpPr>
        <p:spPr bwMode="auto">
          <a:xfrm>
            <a:off x="609600" y="495300"/>
            <a:ext cx="1016625"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406" name="Rectangle 6"/>
          <p:cNvSpPr>
            <a:spLocks noChangeArrowheads="1"/>
          </p:cNvSpPr>
          <p:nvPr/>
        </p:nvSpPr>
        <p:spPr bwMode="auto">
          <a:xfrm>
            <a:off x="285750" y="2143125"/>
            <a:ext cx="184731"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smtClean="0">
              <a:ln>
                <a:noFill/>
              </a:ln>
              <a:solidFill>
                <a:schemeClr val="tx1"/>
              </a:solidFill>
              <a:effectLst/>
              <a:latin typeface="Arial" pitchFamily="34" charset="0"/>
              <a:cs typeface="Arial" pitchFamily="34" charset="0"/>
            </a:endParaRPr>
          </a:p>
        </p:txBody>
      </p:sp>
      <p:sp>
        <p:nvSpPr>
          <p:cNvPr id="102407" name="Rectangle 7"/>
          <p:cNvSpPr>
            <a:spLocks noChangeArrowheads="1"/>
          </p:cNvSpPr>
          <p:nvPr/>
        </p:nvSpPr>
        <p:spPr bwMode="auto">
          <a:xfrm>
            <a:off x="-457200" y="3095625"/>
            <a:ext cx="184731"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z="4000"/>
          </a:p>
        </p:txBody>
      </p:sp>
      <p:sp>
        <p:nvSpPr>
          <p:cNvPr id="102408" name="Rectangle 8"/>
          <p:cNvSpPr>
            <a:spLocks noChangeArrowheads="1"/>
          </p:cNvSpPr>
          <p:nvPr/>
        </p:nvSpPr>
        <p:spPr bwMode="auto">
          <a:xfrm>
            <a:off x="228600" y="4133850"/>
            <a:ext cx="184731"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smtClean="0">
              <a:ln>
                <a:noFill/>
              </a:ln>
              <a:solidFill>
                <a:schemeClr val="tx1"/>
              </a:solidFill>
              <a:effectLst/>
              <a:latin typeface="Arial" pitchFamily="34" charset="0"/>
              <a:cs typeface="Arial" pitchFamily="34" charset="0"/>
            </a:endParaRPr>
          </a:p>
        </p:txBody>
      </p:sp>
      <p:sp>
        <p:nvSpPr>
          <p:cNvPr id="102409" name="Rectangle 9"/>
          <p:cNvSpPr>
            <a:spLocks noChangeArrowheads="1"/>
          </p:cNvSpPr>
          <p:nvPr/>
        </p:nvSpPr>
        <p:spPr bwMode="auto">
          <a:xfrm>
            <a:off x="0" y="5181600"/>
            <a:ext cx="7784503"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If the velocity is three times </a:t>
            </a:r>
            <a:r>
              <a:rPr kumimoji="0" lang="en-US" sz="3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u</a:t>
            </a:r>
            <a:r>
              <a:rPr kumimoji="0" lang="en-US" sz="3200" b="0" i="0" u="none" strike="noStrike" cap="none" normalizeH="0" baseline="-30000" dirty="0" err="1" smtClean="0">
                <a:ln>
                  <a:noFill/>
                </a:ln>
                <a:solidFill>
                  <a:schemeClr val="tx1"/>
                </a:solidFill>
                <a:effectLst/>
                <a:latin typeface="Times New Roman" pitchFamily="18" charset="0"/>
                <a:ea typeface="Calibri" pitchFamily="34" charset="0"/>
                <a:cs typeface="Times New Roman" pitchFamily="18" charset="0"/>
              </a:rPr>
              <a:t>mf</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find porosity?</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0" y="0"/>
            <a:ext cx="8801100"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When a fluid is passed upwards through a bed of particles the pressure loss in the fluid due to frictional resistance increases with increasing fluid flow. A point is reached when the upward drag force exerted by the fluid on the particles is equal to the apparent weight of particles in the bed. At this point the particles are lifted by the fluid, the separation of the particles increases, and the bed becomes fluidized.</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18434" name="Rectangle 2"/>
          <p:cNvSpPr>
            <a:spLocks noChangeArrowheads="1"/>
          </p:cNvSpPr>
          <p:nvPr/>
        </p:nvSpPr>
        <p:spPr bwMode="auto">
          <a:xfrm>
            <a:off x="342900" y="3749457"/>
            <a:ext cx="83058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General Objectives:-</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8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Get benefit from dead zone.</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8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Improvements of Mass &amp; Heat Transfer.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Increasing rate of Reaction, and controlling Temperature due to continuous mixing</a:t>
            </a:r>
            <a:r>
              <a:rPr kumimoji="0" lang="en-US" sz="1200" b="0" i="0" u="none" strike="noStrike" cap="none" normalizeH="0" baseline="0" dirty="0" smtClean="0">
                <a:ln>
                  <a:noFill/>
                </a:ln>
                <a:solidFill>
                  <a:schemeClr val="tx1"/>
                </a:solidFill>
                <a:effectLst/>
                <a:latin typeface="Arial" pitchFamily="34" charset="0"/>
                <a:cs typeface="Arial" pitchFamily="34" charset="0"/>
              </a:rPr>
              <a:t> </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1"/>
          <p:cNvSpPr>
            <a:spLocks noChangeArrowheads="1"/>
          </p:cNvSpPr>
          <p:nvPr/>
        </p:nvSpPr>
        <p:spPr bwMode="auto">
          <a:xfrm>
            <a:off x="0" y="0"/>
            <a:ext cx="876300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Example2:-</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3.6 kg of solid particles of density 2590 kg/m</a:t>
            </a:r>
            <a:r>
              <a:rPr kumimoji="0" lang="en-US" sz="28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3</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and mean size 748 mm form a packed bed of height 0.475m in a circular vessel of diameter 0.0757 m. Water of density 1000 kg/m3 and viscosity 0.001 Pa s is passed upwards through the bed. Calculate</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 the bed pressure drop at incipient fluidization</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theminimum</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fluidization velocity</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 the mean bed voidage at a superficial liquid velocity of 1.0 cm/s</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106498" name="Rectangle 2"/>
          <p:cNvSpPr>
            <a:spLocks noChangeArrowheads="1"/>
          </p:cNvSpPr>
          <p:nvPr/>
        </p:nvSpPr>
        <p:spPr bwMode="auto">
          <a:xfrm>
            <a:off x="190500" y="4572000"/>
            <a:ext cx="85725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 the bed height at this velocity and (e) the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pressure drop across the bed at this velocity.</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 y="228600"/>
            <a:ext cx="2209800" cy="523220"/>
          </a:xfrm>
          <a:prstGeom prst="rect">
            <a:avLst/>
          </a:prstGeom>
        </p:spPr>
        <p:txBody>
          <a:bodyPr wrap="square">
            <a:spAutoFit/>
          </a:bodyPr>
          <a:lstStyle/>
          <a:p>
            <a:pPr lvl="0" eaLnBrk="0" fontAlgn="base" hangingPunct="0">
              <a:spcBef>
                <a:spcPct val="0"/>
              </a:spcBef>
              <a:spcAft>
                <a:spcPct val="0"/>
              </a:spcAft>
            </a:pPr>
            <a:r>
              <a:rPr lang="en-US" sz="2800" b="1" dirty="0" smtClean="0">
                <a:solidFill>
                  <a:srgbClr val="FF0000"/>
                </a:solidFill>
                <a:latin typeface="Times New Roman" pitchFamily="18" charset="0"/>
                <a:ea typeface="Calibri" pitchFamily="34" charset="0"/>
                <a:cs typeface="Times New Roman" pitchFamily="18" charset="0"/>
              </a:rPr>
              <a:t>Solution:</a:t>
            </a:r>
            <a:endParaRPr lang="en-US" sz="3600" dirty="0" smtClean="0">
              <a:solidFill>
                <a:srgbClr val="FF0000"/>
              </a:solidFill>
              <a:latin typeface="Arial" pitchFamily="34" charset="0"/>
              <a:cs typeface="Arial" pitchFamily="34" charset="0"/>
            </a:endParaRPr>
          </a:p>
        </p:txBody>
      </p:sp>
      <p:pic>
        <p:nvPicPr>
          <p:cNvPr id="105473" name="Picture 1"/>
          <p:cNvPicPr>
            <a:picLocks noChangeAspect="1" noChangeArrowheads="1"/>
          </p:cNvPicPr>
          <p:nvPr/>
        </p:nvPicPr>
        <p:blipFill>
          <a:blip r:embed="rId2"/>
          <a:srcRect/>
          <a:stretch>
            <a:fillRect/>
          </a:stretch>
        </p:blipFill>
        <p:spPr bwMode="auto">
          <a:xfrm>
            <a:off x="419100" y="876300"/>
            <a:ext cx="8267700" cy="5372100"/>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49" name="Picture 1"/>
          <p:cNvPicPr>
            <a:picLocks noChangeAspect="1" noChangeArrowheads="1"/>
          </p:cNvPicPr>
          <p:nvPr/>
        </p:nvPicPr>
        <p:blipFill>
          <a:blip r:embed="rId2"/>
          <a:srcRect/>
          <a:stretch>
            <a:fillRect/>
          </a:stretch>
        </p:blipFill>
        <p:spPr bwMode="auto">
          <a:xfrm>
            <a:off x="457200" y="419100"/>
            <a:ext cx="7800975" cy="5829300"/>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1"/>
          <p:cNvSpPr>
            <a:spLocks noChangeArrowheads="1"/>
          </p:cNvSpPr>
          <p:nvPr/>
        </p:nvSpPr>
        <p:spPr bwMode="auto">
          <a:xfrm>
            <a:off x="0" y="0"/>
            <a:ext cx="88773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Example</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15 kg of particles of particle density 2000 kg/m3 are fluidized in a vessel of cross sectional area 0.03m</a:t>
            </a:r>
            <a:r>
              <a:rPr kumimoji="0" lang="en-US" sz="24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2</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by a fluid of density 900 kg/m</a:t>
            </a:r>
            <a:r>
              <a:rPr kumimoji="0" lang="en-US" sz="24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3</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 What is the frictional pressure drop across the bed? (b) If the bed height is 0.6 m, what is the bed voidage?</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109570" name="Rectangle 2"/>
          <p:cNvSpPr>
            <a:spLocks noChangeArrowheads="1"/>
          </p:cNvSpPr>
          <p:nvPr/>
        </p:nvSpPr>
        <p:spPr bwMode="auto">
          <a:xfrm>
            <a:off x="228600" y="2400300"/>
            <a:ext cx="853440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 packed bed of solid particles of density 2500 kg/m</a:t>
            </a:r>
            <a:r>
              <a:rPr kumimoji="0" lang="en-US" sz="20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3</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occupies a depth of 1 m in a vessel of cross-sectional area 0.04m</a:t>
            </a:r>
            <a:r>
              <a:rPr kumimoji="0" lang="en-US" sz="20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2</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The mass of solids in the bed is 50 kg and the mean diameter of the particles is 1 mm. A liquid of density 800 kg/m</a:t>
            </a:r>
            <a:r>
              <a:rPr kumimoji="0" lang="en-US" sz="20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2</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and viscosity 0.002 Pa s flows upwards through the bed.</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 Calculate the voidage (volume fraction occupied by voids) of the bed.</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 Calculate the pressure drop across the bed when the volume flow rate of liquid is 1.44m</a:t>
            </a:r>
            <a:r>
              <a:rPr kumimoji="0" lang="en-US" sz="20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3</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/h.</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 Calculate the pressure drop across, the bed when it becomes fluidized.</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[Answer: (a) 0.5; (b) 6560 Pa; (c) 8338 Pa.]</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1"/>
          <p:cNvSpPr>
            <a:spLocks noChangeArrowheads="1"/>
          </p:cNvSpPr>
          <p:nvPr/>
        </p:nvSpPr>
        <p:spPr bwMode="auto">
          <a:xfrm>
            <a:off x="0" y="0"/>
            <a:ext cx="87630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3.</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Obtain a relationship for the ratio of the terminal falling velocity of a particle to the minimum fluidizing velocity for a bed of similar particles. It may be assumed that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Stokes’Law</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and the Carman-</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Kozeny</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equation are applicable. What is the value of the ratio if the bed voidage at the minimum fluidizing velocity is 0.4?</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108546" name="Rectangle 2"/>
          <p:cNvSpPr>
            <a:spLocks noChangeArrowheads="1"/>
          </p:cNvSpPr>
          <p:nvPr/>
        </p:nvSpPr>
        <p:spPr bwMode="auto">
          <a:xfrm>
            <a:off x="304800" y="2247900"/>
            <a:ext cx="822960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4.</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 packed bed consisting of uniform spherical particles of diameter 3 mm and density4200 kg/m3, is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fluidised</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by means of a liquid of viscosity 1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mNs</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/m2 and density1100 kg/m3. Using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Ergun’s</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equation for the pressure drop through a bed height l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andvoidage</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e as a function of superficial velocity, calculate the minimum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fluidising</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velocity</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in terms of the settling velocity of the particles in the bed.</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State clearly any assumptions made and indicate how closely the results might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beconfirmed</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by an experiment.</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0" y="0"/>
            <a:ext cx="8648700" cy="16927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Minimum fluidizing velocity in terms of terminal failing velocity</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minimum fluidizing velocity,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u</a:t>
            </a:r>
            <a:r>
              <a:rPr kumimoji="0" lang="en-US" sz="2400" b="0" i="0" u="none" strike="noStrike" cap="none" normalizeH="0" baseline="-30000" dirty="0" err="1" smtClean="0">
                <a:ln>
                  <a:noFill/>
                </a:ln>
                <a:solidFill>
                  <a:schemeClr val="tx1"/>
                </a:solidFill>
                <a:effectLst/>
                <a:latin typeface="Times New Roman" pitchFamily="18" charset="0"/>
                <a:ea typeface="Calibri" pitchFamily="34" charset="0"/>
                <a:cs typeface="Times New Roman" pitchFamily="18" charset="0"/>
              </a:rPr>
              <a:t>mf</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may be expressed in terms of the free-falling velocity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u</a:t>
            </a:r>
            <a:r>
              <a:rPr kumimoji="0" lang="en-US" sz="2400" b="0" i="0" u="none" strike="noStrike" cap="none" normalizeH="0" baseline="-30000" dirty="0" err="1" smtClean="0">
                <a:ln>
                  <a:noFill/>
                </a:ln>
                <a:solidFill>
                  <a:schemeClr val="tx1"/>
                </a:solidFill>
                <a:effectLst/>
                <a:latin typeface="Times New Roman" pitchFamily="18" charset="0"/>
                <a:ea typeface="Calibri" pitchFamily="34" charset="0"/>
                <a:cs typeface="Times New Roman" pitchFamily="18" charset="0"/>
              </a:rPr>
              <a:t>o</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of the particles in the fluid. The relation is</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38913" name="Object 1"/>
          <p:cNvGraphicFramePr>
            <a:graphicFrameLocks noChangeAspect="1"/>
          </p:cNvGraphicFramePr>
          <p:nvPr/>
        </p:nvGraphicFramePr>
        <p:xfrm>
          <a:off x="1219200" y="1257300"/>
          <a:ext cx="6337738" cy="685800"/>
        </p:xfrm>
        <a:graphic>
          <a:graphicData uri="http://schemas.openxmlformats.org/presentationml/2006/ole">
            <mc:AlternateContent xmlns:mc="http://schemas.openxmlformats.org/markup-compatibility/2006">
              <mc:Choice xmlns:v="urn:schemas-microsoft-com:vml" Requires="v">
                <p:oleObj spid="_x0000_s38914" name="Equation" r:id="rId3" imgW="2552700" imgH="279400" progId="Equation.3">
                  <p:embed/>
                </p:oleObj>
              </mc:Choice>
              <mc:Fallback>
                <p:oleObj name="Equation" r:id="rId3" imgW="2552700" imgH="279400" progId="Equation.3">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1257300"/>
                        <a:ext cx="6337738"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915" name="Rectangle 3"/>
          <p:cNvSpPr>
            <a:spLocks noChangeArrowheads="1"/>
          </p:cNvSpPr>
          <p:nvPr/>
        </p:nvSpPr>
        <p:spPr bwMode="auto">
          <a:xfrm>
            <a:off x="228600" y="2133600"/>
            <a:ext cx="87249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above equation applies when there is no wall effects, that is when d/</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dtis</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very small. Alternatively Fig. 6.4 can be used to find the ratio of minimum fluidizing velocity to the terminal velocity</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bwMode="auto">
          <a:xfrm>
            <a:off x="762000" y="228600"/>
            <a:ext cx="7126605" cy="5079365"/>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
          <p:cNvSpPr>
            <a:spLocks noChangeArrowheads="1"/>
          </p:cNvSpPr>
          <p:nvPr/>
        </p:nvSpPr>
        <p:spPr bwMode="auto">
          <a:xfrm>
            <a:off x="0" y="0"/>
            <a:ext cx="8839200" cy="59400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Liquid Solid Fluidization</a:t>
            </a:r>
            <a:endParaRPr kumimoji="0" lang="en-US" sz="12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In liquid – solid fluidization the expansion of the bed is more regular from the minimum fluidization velocity to the terminal velocity. Liquid – solid fluidization is similar to sedimentation system. The two systems are similar in that in the fluidized bed the particles undergo no net movement and are maintained in suspension by the upward flow of liquid, whereas in the sedimentation the particles move downwards and the is the liquid flow upward which is displaced by the settling particles. The bed expansion can be found by using</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8369" name="Object 1"/>
          <p:cNvGraphicFramePr>
            <a:graphicFrameLocks noChangeAspect="1"/>
          </p:cNvGraphicFramePr>
          <p:nvPr/>
        </p:nvGraphicFramePr>
        <p:xfrm>
          <a:off x="1524000" y="228600"/>
          <a:ext cx="2705100" cy="1057633"/>
        </p:xfrm>
        <a:graphic>
          <a:graphicData uri="http://schemas.openxmlformats.org/presentationml/2006/ole">
            <mc:AlternateContent xmlns:mc="http://schemas.openxmlformats.org/markup-compatibility/2006">
              <mc:Choice xmlns:v="urn:schemas-microsoft-com:vml" Requires="v">
                <p:oleObj spid="_x0000_s58373" name="Equation" r:id="rId3" imgW="1269449" imgH="495085" progId="Equation.3">
                  <p:embed/>
                </p:oleObj>
              </mc:Choice>
              <mc:Fallback>
                <p:oleObj name="Equation" r:id="rId3" imgW="1269449" imgH="495085" progId="Equation.3">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228600"/>
                        <a:ext cx="2705100" cy="105763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8371" name="Rectangle 3"/>
          <p:cNvSpPr>
            <a:spLocks noChangeArrowheads="1"/>
          </p:cNvSpPr>
          <p:nvPr/>
        </p:nvSpPr>
        <p:spPr bwMode="auto">
          <a:xfrm>
            <a:off x="190500" y="1143000"/>
            <a:ext cx="87630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Where: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u</a:t>
            </a:r>
            <a:r>
              <a:rPr kumimoji="0" lang="en-US" sz="2800" b="0" i="0" u="none" strike="noStrike" cap="none" normalizeH="0" baseline="-30000" dirty="0" err="1" smtClean="0">
                <a:ln>
                  <a:noFill/>
                </a:ln>
                <a:solidFill>
                  <a:schemeClr val="tx1"/>
                </a:solidFill>
                <a:effectLst/>
                <a:latin typeface="Times New Roman" pitchFamily="18" charset="0"/>
                <a:ea typeface="Calibri" pitchFamily="34" charset="0"/>
                <a:cs typeface="Times New Roman" pitchFamily="18" charset="0"/>
              </a:rPr>
              <a:t>c</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is the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the</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empty tube fluidization velocity,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u</a:t>
            </a:r>
            <a:r>
              <a:rPr kumimoji="0" lang="en-US" sz="2800" b="0" i="0" u="none" strike="noStrike" cap="none" normalizeH="0" baseline="-30000" dirty="0" err="1" smtClean="0">
                <a:ln>
                  <a:noFill/>
                </a:ln>
                <a:solidFill>
                  <a:schemeClr val="tx1"/>
                </a:solidFill>
                <a:effectLst/>
                <a:latin typeface="Times New Roman" pitchFamily="18" charset="0"/>
                <a:ea typeface="Calibri" pitchFamily="34" charset="0"/>
                <a:cs typeface="Times New Roman" pitchFamily="18" charset="0"/>
              </a:rPr>
              <a:t>i</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is the corresponding velocity at infinite dilution, e is the voidage of the system, C is the volumetric fractional concentration of solids, and n is an index, its values are between 2.4 and 4.8 and can be found by the relation:</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5837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8372" name="Object 4"/>
          <p:cNvGraphicFramePr>
            <a:graphicFrameLocks noChangeAspect="1"/>
          </p:cNvGraphicFramePr>
          <p:nvPr/>
        </p:nvGraphicFramePr>
        <p:xfrm>
          <a:off x="1257300" y="3657600"/>
          <a:ext cx="6134100" cy="1423614"/>
        </p:xfrm>
        <a:graphic>
          <a:graphicData uri="http://schemas.openxmlformats.org/presentationml/2006/ole">
            <mc:AlternateContent xmlns:mc="http://schemas.openxmlformats.org/markup-compatibility/2006">
              <mc:Choice xmlns:v="urn:schemas-microsoft-com:vml" Requires="v">
                <p:oleObj spid="_x0000_s58374" name="Equation" r:id="rId5" imgW="2794000" imgH="647700" progId="Equation.3">
                  <p:embed/>
                </p:oleObj>
              </mc:Choice>
              <mc:Fallback>
                <p:oleObj name="Equation" r:id="rId5" imgW="2794000" imgH="647700" progId="Equation.3">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57300" y="3657600"/>
                        <a:ext cx="6134100" cy="142361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
          <p:cNvSpPr>
            <a:spLocks noChangeArrowheads="1"/>
          </p:cNvSpPr>
          <p:nvPr/>
        </p:nvSpPr>
        <p:spPr bwMode="auto">
          <a:xfrm>
            <a:off x="190500" y="266700"/>
            <a:ext cx="86487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following equation for fluidization was presented to find the relation between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u</a:t>
            </a:r>
            <a:r>
              <a:rPr kumimoji="0" lang="en-US" sz="2800" b="0" i="0" u="none" strike="noStrike" cap="none" normalizeH="0" baseline="-30000" dirty="0" err="1" smtClean="0">
                <a:ln>
                  <a:noFill/>
                </a:ln>
                <a:solidFill>
                  <a:schemeClr val="tx1"/>
                </a:solidFill>
                <a:effectLst/>
                <a:latin typeface="Times New Roman" pitchFamily="18" charset="0"/>
                <a:ea typeface="Calibri" pitchFamily="34" charset="0"/>
                <a:cs typeface="Times New Roman" pitchFamily="18" charset="0"/>
              </a:rPr>
              <a:t>i</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and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u</a:t>
            </a:r>
            <a:r>
              <a:rPr kumimoji="0" lang="en-US" sz="2800" b="0" i="0" u="none" strike="noStrike" cap="none" normalizeH="0" baseline="-30000" dirty="0" err="1" smtClean="0">
                <a:ln>
                  <a:noFill/>
                </a:ln>
                <a:solidFill>
                  <a:schemeClr val="tx1"/>
                </a:solidFill>
                <a:effectLst/>
                <a:latin typeface="Times New Roman" pitchFamily="18" charset="0"/>
                <a:ea typeface="Calibri" pitchFamily="34" charset="0"/>
                <a:cs typeface="Times New Roman" pitchFamily="18" charset="0"/>
              </a:rPr>
              <a:t>o</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57347"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7346" name="Object 2"/>
          <p:cNvGraphicFramePr>
            <a:graphicFrameLocks noChangeAspect="1"/>
          </p:cNvGraphicFramePr>
          <p:nvPr/>
        </p:nvGraphicFramePr>
        <p:xfrm>
          <a:off x="1866900" y="1295400"/>
          <a:ext cx="3276600" cy="876300"/>
        </p:xfrm>
        <a:graphic>
          <a:graphicData uri="http://schemas.openxmlformats.org/presentationml/2006/ole">
            <mc:AlternateContent xmlns:mc="http://schemas.openxmlformats.org/markup-compatibility/2006">
              <mc:Choice xmlns:v="urn:schemas-microsoft-com:vml" Requires="v">
                <p:oleObj spid="_x0000_s57347" name="Equation" r:id="rId3" imgW="1435100" imgH="584200" progId="Equation.3">
                  <p:embed/>
                </p:oleObj>
              </mc:Choice>
              <mc:Fallback>
                <p:oleObj name="Equation" r:id="rId3" imgW="1435100" imgH="584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6900" y="1295400"/>
                        <a:ext cx="3276600" cy="876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7348" name="Rectangle 4"/>
          <p:cNvSpPr>
            <a:spLocks noChangeArrowheads="1"/>
          </p:cNvSpPr>
          <p:nvPr/>
        </p:nvSpPr>
        <p:spPr bwMode="auto">
          <a:xfrm>
            <a:off x="0" y="2324100"/>
            <a:ext cx="8282139"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Alternatively, the index n can be found by using Fig. 6.5</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Picture 5"/>
          <p:cNvPicPr/>
          <p:nvPr/>
        </p:nvPicPr>
        <p:blipFill>
          <a:blip r:embed="rId5"/>
          <a:srcRect/>
          <a:stretch>
            <a:fillRect/>
          </a:stretch>
        </p:blipFill>
        <p:spPr bwMode="auto">
          <a:xfrm>
            <a:off x="952500" y="2920146"/>
            <a:ext cx="6629400" cy="3937854"/>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srcRect/>
          <a:stretch>
            <a:fillRect/>
          </a:stretch>
        </p:blipFill>
        <p:spPr bwMode="auto">
          <a:xfrm>
            <a:off x="1028700" y="457200"/>
            <a:ext cx="6934200" cy="4381500"/>
          </a:xfrm>
          <a:prstGeom prst="rect">
            <a:avLst/>
          </a:prstGeom>
          <a:noFill/>
          <a:ln w="9525">
            <a:noFill/>
            <a:miter lim="800000"/>
            <a:headEnd/>
            <a:tailEnd/>
          </a:ln>
        </p:spPr>
      </p:pic>
      <p:sp>
        <p:nvSpPr>
          <p:cNvPr id="174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7409" name="Object 1"/>
          <p:cNvGraphicFramePr>
            <a:graphicFrameLocks noChangeAspect="1"/>
          </p:cNvGraphicFramePr>
          <p:nvPr/>
        </p:nvGraphicFramePr>
        <p:xfrm>
          <a:off x="685800" y="5181600"/>
          <a:ext cx="8085667" cy="952500"/>
        </p:xfrm>
        <a:graphic>
          <a:graphicData uri="http://schemas.openxmlformats.org/presentationml/2006/ole">
            <mc:AlternateContent xmlns:mc="http://schemas.openxmlformats.org/markup-compatibility/2006">
              <mc:Choice xmlns:v="urn:schemas-microsoft-com:vml" Requires="v">
                <p:oleObj spid="_x0000_s17410" name="Equation" r:id="rId4" imgW="3632200" imgH="431800" progId="Equation.3">
                  <p:embed/>
                </p:oleObj>
              </mc:Choice>
              <mc:Fallback>
                <p:oleObj name="Equation" r:id="rId4" imgW="3632200" imgH="431800" progId="Equation.3">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5181600"/>
                        <a:ext cx="8085667" cy="95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
          <p:cNvSpPr>
            <a:spLocks noChangeArrowheads="1"/>
          </p:cNvSpPr>
          <p:nvPr/>
        </p:nvSpPr>
        <p:spPr bwMode="auto">
          <a:xfrm>
            <a:off x="495300" y="228600"/>
            <a:ext cx="82296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Example:</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3.6 kg of solid particles of density 2590 kg/m</a:t>
            </a:r>
            <a:r>
              <a:rPr kumimoji="0" lang="en-US" sz="28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3</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and mean size 748 mm form a packed bed of height 0.475m in a circular vessel of diameter 0.0757 m. Water of density 1000 kg/m3 and viscosity 0.001 Pa s is passed upwards through the bed. Calculate</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 the bed pressure drop at incipient fluidization</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theminimum</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fluidization velocity</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 the mean bed voidage at a superficial liquid velocity of 1.0 cm/s</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 the bed height at this velocity and (e) the pressure drop across the bed at this velocity.</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0" y="0"/>
            <a:ext cx="8953500" cy="18774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Solution:</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 To find the packed bed voidage, we use the following expression for the mass of particles in the bed:</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Mass of particles in the bed </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55297" name="Object 1"/>
          <p:cNvGraphicFramePr>
            <a:graphicFrameLocks noChangeAspect="1"/>
          </p:cNvGraphicFramePr>
          <p:nvPr/>
        </p:nvGraphicFramePr>
        <p:xfrm>
          <a:off x="4152900" y="1371600"/>
          <a:ext cx="3177540" cy="571500"/>
        </p:xfrm>
        <a:graphic>
          <a:graphicData uri="http://schemas.openxmlformats.org/presentationml/2006/ole">
            <mc:AlternateContent xmlns:mc="http://schemas.openxmlformats.org/markup-compatibility/2006">
              <mc:Choice xmlns:v="urn:schemas-microsoft-com:vml" Requires="v">
                <p:oleObj spid="_x0000_s55305" name="Equation" r:id="rId3" imgW="1320227" imgH="241195" progId="Equation.3">
                  <p:embed/>
                </p:oleObj>
              </mc:Choice>
              <mc:Fallback>
                <p:oleObj name="Equation" r:id="rId3" imgW="1320227" imgH="241195" progId="Equation.3">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2900" y="1371600"/>
                        <a:ext cx="3177540"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5300" name="Object 4"/>
          <p:cNvGraphicFramePr>
            <a:graphicFrameLocks noChangeAspect="1"/>
          </p:cNvGraphicFramePr>
          <p:nvPr/>
        </p:nvGraphicFramePr>
        <p:xfrm>
          <a:off x="609600" y="2590800"/>
          <a:ext cx="5777006" cy="723900"/>
        </p:xfrm>
        <a:graphic>
          <a:graphicData uri="http://schemas.openxmlformats.org/presentationml/2006/ole">
            <mc:AlternateContent xmlns:mc="http://schemas.openxmlformats.org/markup-compatibility/2006">
              <mc:Choice xmlns:v="urn:schemas-microsoft-com:vml" Requires="v">
                <p:oleObj spid="_x0000_s55306" name="Equation" r:id="rId5" imgW="3873500" imgH="482600" progId="Equation.3">
                  <p:embed/>
                </p:oleObj>
              </mc:Choice>
              <mc:Fallback>
                <p:oleObj name="Equation" r:id="rId5" imgW="3873500" imgH="482600" progId="Equation.3">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2590800"/>
                        <a:ext cx="5777006" cy="72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5301" name="Rectangle 5"/>
          <p:cNvSpPr>
            <a:spLocks noChangeArrowheads="1"/>
          </p:cNvSpPr>
          <p:nvPr/>
        </p:nvSpPr>
        <p:spPr bwMode="auto">
          <a:xfrm>
            <a:off x="190500" y="1943100"/>
            <a:ext cx="4227439"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Mass of particles in the bed </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55302" name="Rectangle 6"/>
          <p:cNvSpPr>
            <a:spLocks noChangeArrowheads="1"/>
          </p:cNvSpPr>
          <p:nvPr/>
        </p:nvSpPr>
        <p:spPr bwMode="auto">
          <a:xfrm>
            <a:off x="190500" y="3390900"/>
            <a:ext cx="7535011"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To find pressure drop we use the following relation</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55304" name="Object 8"/>
          <p:cNvGraphicFramePr>
            <a:graphicFrameLocks noChangeAspect="1"/>
          </p:cNvGraphicFramePr>
          <p:nvPr/>
        </p:nvGraphicFramePr>
        <p:xfrm>
          <a:off x="190500" y="4229100"/>
          <a:ext cx="8724900" cy="381000"/>
        </p:xfrm>
        <a:graphic>
          <a:graphicData uri="http://schemas.openxmlformats.org/presentationml/2006/ole">
            <mc:AlternateContent xmlns:mc="http://schemas.openxmlformats.org/markup-compatibility/2006">
              <mc:Choice xmlns:v="urn:schemas-microsoft-com:vml" Requires="v">
                <p:oleObj spid="_x0000_s55307" name="Equation" r:id="rId7" imgW="6096000" imgH="241300" progId="Equation.3">
                  <p:embed/>
                </p:oleObj>
              </mc:Choice>
              <mc:Fallback>
                <p:oleObj name="Equation" r:id="rId7" imgW="6096000" imgH="241300" progId="Equation.3">
                  <p:embed/>
                  <p:pic>
                    <p:nvPicPr>
                      <p:cNvPr id="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0500" y="4229100"/>
                        <a:ext cx="87249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170478" y="228600"/>
            <a:ext cx="88773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 Assuming that the voidage at the onset of fluidization is equal to the voidage of the packed bed, we use the Ergun equation to find minimum fluidization velocity:</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542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4273" name="Object 1"/>
          <p:cNvGraphicFramePr>
            <a:graphicFrameLocks noChangeAspect="1"/>
          </p:cNvGraphicFramePr>
          <p:nvPr/>
        </p:nvGraphicFramePr>
        <p:xfrm>
          <a:off x="876300" y="1485900"/>
          <a:ext cx="5715000" cy="1140372"/>
        </p:xfrm>
        <a:graphic>
          <a:graphicData uri="http://schemas.openxmlformats.org/presentationml/2006/ole">
            <mc:AlternateContent xmlns:mc="http://schemas.openxmlformats.org/markup-compatibility/2006">
              <mc:Choice xmlns:v="urn:schemas-microsoft-com:vml" Requires="v">
                <p:oleObj spid="_x0000_s54282" name="Equation" r:id="rId3" imgW="2489200" imgH="596900" progId="Equation.3">
                  <p:embed/>
                </p:oleObj>
              </mc:Choice>
              <mc:Fallback>
                <p:oleObj name="Equation" r:id="rId3" imgW="2489200" imgH="596900" progId="Equation.3">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6300" y="1485900"/>
                        <a:ext cx="5715000" cy="11403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42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4275" name="Object 3"/>
          <p:cNvGraphicFramePr>
            <a:graphicFrameLocks noChangeAspect="1"/>
          </p:cNvGraphicFramePr>
          <p:nvPr/>
        </p:nvGraphicFramePr>
        <p:xfrm>
          <a:off x="0" y="2781300"/>
          <a:ext cx="8648700" cy="1028700"/>
        </p:xfrm>
        <a:graphic>
          <a:graphicData uri="http://schemas.openxmlformats.org/presentationml/2006/ole">
            <mc:AlternateContent xmlns:mc="http://schemas.openxmlformats.org/markup-compatibility/2006">
              <mc:Choice xmlns:v="urn:schemas-microsoft-com:vml" Requires="v">
                <p:oleObj spid="_x0000_s54283" name="Equation" r:id="rId5" imgW="5041900" imgH="533400" progId="Equation.3">
                  <p:embed/>
                </p:oleObj>
              </mc:Choice>
              <mc:Fallback>
                <p:oleObj name="Equation" r:id="rId5" imgW="5041900" imgH="5334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781300"/>
                        <a:ext cx="8648700" cy="102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427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4277" name="Object 5"/>
          <p:cNvGraphicFramePr>
            <a:graphicFrameLocks noChangeAspect="1"/>
          </p:cNvGraphicFramePr>
          <p:nvPr/>
        </p:nvGraphicFramePr>
        <p:xfrm>
          <a:off x="304800" y="4152900"/>
          <a:ext cx="8408737" cy="762000"/>
        </p:xfrm>
        <a:graphic>
          <a:graphicData uri="http://schemas.openxmlformats.org/presentationml/2006/ole">
            <mc:AlternateContent xmlns:mc="http://schemas.openxmlformats.org/markup-compatibility/2006">
              <mc:Choice xmlns:v="urn:schemas-microsoft-com:vml" Requires="v">
                <p:oleObj spid="_x0000_s54284" name="Equation" r:id="rId7" imgW="5994400" imgH="546100" progId="Equation.3">
                  <p:embed/>
                </p:oleObj>
              </mc:Choice>
              <mc:Fallback>
                <p:oleObj name="Equation" r:id="rId7" imgW="5994400" imgH="546100" progId="Equation.3">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0" y="4152900"/>
                        <a:ext cx="8408737"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428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4279" name="Object 7"/>
          <p:cNvGraphicFramePr>
            <a:graphicFrameLocks noChangeAspect="1"/>
          </p:cNvGraphicFramePr>
          <p:nvPr/>
        </p:nvGraphicFramePr>
        <p:xfrm>
          <a:off x="1409700" y="5105400"/>
          <a:ext cx="4762500" cy="582314"/>
        </p:xfrm>
        <a:graphic>
          <a:graphicData uri="http://schemas.openxmlformats.org/presentationml/2006/ole">
            <mc:AlternateContent xmlns:mc="http://schemas.openxmlformats.org/markup-compatibility/2006">
              <mc:Choice xmlns:v="urn:schemas-microsoft-com:vml" Requires="v">
                <p:oleObj spid="_x0000_s54285" name="Equation" r:id="rId9" imgW="2183452" imgH="266584" progId="Equation.3">
                  <p:embed/>
                </p:oleObj>
              </mc:Choice>
              <mc:Fallback>
                <p:oleObj name="Equation" r:id="rId9" imgW="2183452" imgH="266584" progId="Equation.3">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09700" y="5105400"/>
                        <a:ext cx="4762500" cy="58231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428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4281" name="Object 9"/>
          <p:cNvGraphicFramePr>
            <a:graphicFrameLocks noChangeAspect="1"/>
          </p:cNvGraphicFramePr>
          <p:nvPr/>
        </p:nvGraphicFramePr>
        <p:xfrm>
          <a:off x="1295400" y="5791200"/>
          <a:ext cx="5593080" cy="838200"/>
        </p:xfrm>
        <a:graphic>
          <a:graphicData uri="http://schemas.openxmlformats.org/presentationml/2006/ole">
            <mc:AlternateContent xmlns:mc="http://schemas.openxmlformats.org/markup-compatibility/2006">
              <mc:Choice xmlns:v="urn:schemas-microsoft-com:vml" Requires="v">
                <p:oleObj spid="_x0000_s54286" name="Equation" r:id="rId11" imgW="3492500" imgH="520700" progId="Equation.3">
                  <p:embed/>
                </p:oleObj>
              </mc:Choice>
              <mc:Fallback>
                <p:oleObj name="Equation" r:id="rId11" imgW="3492500" imgH="520700" progId="Equation.3">
                  <p:embed/>
                  <p:pic>
                    <p:nvPicPr>
                      <p:cNvPr id="0" name="Picture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95400" y="5791200"/>
                        <a:ext cx="559308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3249" name="Object 1"/>
          <p:cNvGraphicFramePr>
            <a:graphicFrameLocks noChangeAspect="1"/>
          </p:cNvGraphicFramePr>
          <p:nvPr/>
        </p:nvGraphicFramePr>
        <p:xfrm>
          <a:off x="647700" y="266700"/>
          <a:ext cx="6629400" cy="1368905"/>
        </p:xfrm>
        <a:graphic>
          <a:graphicData uri="http://schemas.openxmlformats.org/presentationml/2006/ole">
            <mc:AlternateContent xmlns:mc="http://schemas.openxmlformats.org/markup-compatibility/2006">
              <mc:Choice xmlns:v="urn:schemas-microsoft-com:vml" Requires="v">
                <p:oleObj spid="_x0000_s53250" name="Equation" r:id="rId3" imgW="2946400" imgH="711200" progId="Equation.3">
                  <p:embed/>
                </p:oleObj>
              </mc:Choice>
              <mc:Fallback>
                <p:oleObj name="Equation" r:id="rId3" imgW="2946400" imgH="711200" progId="Equation.3">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 y="266700"/>
                        <a:ext cx="6629400" cy="136890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251" name="Rectangle 3"/>
          <p:cNvSpPr>
            <a:spLocks noChangeArrowheads="1"/>
          </p:cNvSpPr>
          <p:nvPr/>
        </p:nvSpPr>
        <p:spPr bwMode="auto">
          <a:xfrm>
            <a:off x="0" y="7048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noChangeArrowheads="1"/>
          </p:cNvSpPr>
          <p:nvPr/>
        </p:nvSpPr>
        <p:spPr bwMode="auto">
          <a:xfrm>
            <a:off x="0" y="0"/>
            <a:ext cx="8953500"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15 kg of particles of particle density 2000 kg/m3 are fluidized in a vessel of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crosssectionalarea</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0.03m</a:t>
            </a:r>
            <a:r>
              <a:rPr kumimoji="0" lang="en-US" sz="20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2</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by a fluid of density 900 kg/m</a:t>
            </a:r>
            <a:r>
              <a:rPr kumimoji="0" lang="en-US" sz="20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3</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 What is the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frictionalpressure</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drop across the bed? (b) If the bed height is 0.6 m, what is the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bedvoidage</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 packed bed of solid particles of density 2500 kg/m</a:t>
            </a:r>
            <a:r>
              <a:rPr kumimoji="0" lang="en-US" sz="20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3</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occupies a depth of 1 m in a vessel of cross-sectional area 0.04m</a:t>
            </a:r>
            <a:r>
              <a:rPr kumimoji="0" lang="en-US" sz="20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2</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The mass of solids in the bed is 50 kg and the mean diameter of the particles is 1 mm. A liquid of density 800 kg/m</a:t>
            </a:r>
            <a:r>
              <a:rPr kumimoji="0" lang="en-US" sz="20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2</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and viscosity 0.002 Pa s flows upwards through the bed.</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 Calculate the voidage (volume fraction occupied by voids) of the bed.</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 Calculate the pressure drop across the bed when the volume flow rate of liquid is 1.44m</a:t>
            </a:r>
            <a:r>
              <a:rPr kumimoji="0" lang="en-US" sz="20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3</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/h.</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 Calculate the pressure drop across, the bed when it becomes fluidized.</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[Answer: (a) 0.5; (b) 6560 Pa; (c) 8338 Pa.]</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3.</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Obtain a relationship for the ratio of the terminal falling velocity of a particle to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theminimum</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fluidising</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velocity for a bed of similar particles. It may be assumed that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Stokes’Law</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and the Carman-</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Kozeny</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equation are applicable. What is the value of the ratio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ifthe</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bed voidage at the minimum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fluidising</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velocity is 0.4?</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bwMode="auto">
          <a:xfrm>
            <a:off x="266700" y="342900"/>
            <a:ext cx="8115300" cy="2476500"/>
          </a:xfrm>
          <a:prstGeom prst="rect">
            <a:avLst/>
          </a:prstGeom>
          <a:noFill/>
          <a:ln w="9525">
            <a:noFill/>
            <a:miter lim="800000"/>
            <a:headEnd/>
            <a:tailEnd/>
          </a:ln>
        </p:spPr>
      </p:pic>
      <p:pic>
        <p:nvPicPr>
          <p:cNvPr id="3" name="Picture 2"/>
          <p:cNvPicPr/>
          <p:nvPr/>
        </p:nvPicPr>
        <p:blipFill>
          <a:blip r:embed="rId3"/>
          <a:srcRect/>
          <a:stretch>
            <a:fillRect/>
          </a:stretch>
        </p:blipFill>
        <p:spPr bwMode="auto">
          <a:xfrm>
            <a:off x="304800" y="3276600"/>
            <a:ext cx="7886700" cy="3009900"/>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p:cNvSpPr>
            <a:spLocks noChangeArrowheads="1"/>
          </p:cNvSpPr>
          <p:nvPr/>
        </p:nvSpPr>
        <p:spPr bwMode="auto">
          <a:xfrm>
            <a:off x="0" y="0"/>
            <a:ext cx="88011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rPr>
              <a:t>4.</a:t>
            </a:r>
            <a:r>
              <a:rPr kumimoji="0" lang="en-US" sz="2800" b="0" i="0"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rPr>
              <a:t>A packed bed consisting of uniform spherical particles of diameter 3 mm and density4200 kg/m3, is </a:t>
            </a:r>
            <a:r>
              <a:rPr kumimoji="0" lang="en-US" sz="2800" b="0" i="0" u="none" strike="noStrike" cap="none" normalizeH="0" baseline="0" dirty="0" err="1" smtClean="0">
                <a:ln>
                  <a:noFill/>
                </a:ln>
                <a:solidFill>
                  <a:schemeClr val="tx1"/>
                </a:solidFill>
                <a:effectLst/>
                <a:latin typeface="Book Antiqua" pitchFamily="18" charset="0"/>
                <a:ea typeface="Calibri" pitchFamily="34" charset="0"/>
                <a:cs typeface="Times New Roman" pitchFamily="18" charset="0"/>
              </a:rPr>
              <a:t>fluidised</a:t>
            </a:r>
            <a:r>
              <a:rPr kumimoji="0" lang="en-US" sz="2800" b="0" i="0"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rPr>
              <a:t> by means of a liquid of viscosity 1 </a:t>
            </a:r>
            <a:r>
              <a:rPr kumimoji="0" lang="en-US" sz="2800" b="0" i="0" u="none" strike="noStrike" cap="none" normalizeH="0" baseline="0" dirty="0" err="1" smtClean="0">
                <a:ln>
                  <a:noFill/>
                </a:ln>
                <a:solidFill>
                  <a:schemeClr val="tx1"/>
                </a:solidFill>
                <a:effectLst/>
                <a:latin typeface="Book Antiqua" pitchFamily="18" charset="0"/>
                <a:ea typeface="Calibri" pitchFamily="34" charset="0"/>
                <a:cs typeface="Times New Roman" pitchFamily="18" charset="0"/>
              </a:rPr>
              <a:t>mNs</a:t>
            </a:r>
            <a:r>
              <a:rPr kumimoji="0" lang="en-US" sz="2800" b="0" i="0"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rPr>
              <a:t>/m2 and density1100 kg/m3. Using </a:t>
            </a:r>
            <a:r>
              <a:rPr kumimoji="0" lang="en-US" sz="2800" b="0" i="0" u="none" strike="noStrike" cap="none" normalizeH="0" baseline="0" dirty="0" err="1" smtClean="0">
                <a:ln>
                  <a:noFill/>
                </a:ln>
                <a:solidFill>
                  <a:schemeClr val="tx1"/>
                </a:solidFill>
                <a:effectLst/>
                <a:latin typeface="Book Antiqua" pitchFamily="18" charset="0"/>
                <a:ea typeface="Calibri" pitchFamily="34" charset="0"/>
                <a:cs typeface="Times New Roman" pitchFamily="18" charset="0"/>
              </a:rPr>
              <a:t>Ergun’s</a:t>
            </a:r>
            <a:r>
              <a:rPr kumimoji="0" lang="en-US" sz="2800" b="0" i="0"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rPr>
              <a:t> equation for the pressure drop through a bed height l </a:t>
            </a:r>
            <a:r>
              <a:rPr kumimoji="0" lang="en-US" sz="2800" b="0" i="0" u="none" strike="noStrike" cap="none" normalizeH="0" baseline="0" dirty="0" err="1" smtClean="0">
                <a:ln>
                  <a:noFill/>
                </a:ln>
                <a:solidFill>
                  <a:schemeClr val="tx1"/>
                </a:solidFill>
                <a:effectLst/>
                <a:latin typeface="Book Antiqua" pitchFamily="18" charset="0"/>
                <a:ea typeface="Calibri" pitchFamily="34" charset="0"/>
                <a:cs typeface="Times New Roman" pitchFamily="18" charset="0"/>
              </a:rPr>
              <a:t>andvoidage</a:t>
            </a:r>
            <a:r>
              <a:rPr kumimoji="0" lang="en-US" sz="2800" b="0" i="0"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rPr>
              <a:t> e as a function of superficial velocity, calculate the minimum </a:t>
            </a:r>
            <a:r>
              <a:rPr kumimoji="0" lang="en-US" sz="2800" b="0" i="0" u="none" strike="noStrike" cap="none" normalizeH="0" baseline="0" dirty="0" err="1" smtClean="0">
                <a:ln>
                  <a:noFill/>
                </a:ln>
                <a:solidFill>
                  <a:schemeClr val="tx1"/>
                </a:solidFill>
                <a:effectLst/>
                <a:latin typeface="Book Antiqua" pitchFamily="18" charset="0"/>
                <a:ea typeface="Calibri" pitchFamily="34" charset="0"/>
                <a:cs typeface="Times New Roman" pitchFamily="18" charset="0"/>
              </a:rPr>
              <a:t>fluidising</a:t>
            </a:r>
            <a:r>
              <a:rPr kumimoji="0" lang="en-US" sz="2800" b="0" i="0"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rPr>
              <a:t> velocity</a:t>
            </a:r>
            <a:endParaRPr kumimoji="0" lang="en-US" sz="2800" b="0" i="0" u="none" strike="noStrike" cap="none" normalizeH="0" baseline="0" dirty="0" smtClean="0">
              <a:ln>
                <a:noFill/>
              </a:ln>
              <a:solidFill>
                <a:schemeClr val="tx1"/>
              </a:solidFill>
              <a:effectLst/>
              <a:latin typeface="Book Antiqua" pitchFamily="18" charset="0"/>
              <a:cs typeface="Arial" pitchFamily="34" charset="0"/>
            </a:endParaRPr>
          </a:p>
          <a:p>
            <a:pPr eaLnBrk="0" fontAlgn="base" hangingPunct="0">
              <a:spcBef>
                <a:spcPct val="0"/>
              </a:spcBef>
              <a:spcAft>
                <a:spcPct val="0"/>
              </a:spcAft>
            </a:pPr>
            <a:r>
              <a:rPr kumimoji="0" lang="en-US" sz="2800" b="0" i="0"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rPr>
              <a:t>in terms of the settling velocity of the particles in the bed. </a:t>
            </a:r>
            <a:r>
              <a:rPr lang="en-US" sz="2800" dirty="0" smtClean="0">
                <a:latin typeface="Book Antiqua" pitchFamily="18" charset="0"/>
              </a:rPr>
              <a:t>State clearly any assumptions made and indicate how closely the results might be confirmed by an experiment.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Book Antiqua" pitchFamily="18" charset="0"/>
              <a:cs typeface="Arial"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bwMode="auto">
          <a:xfrm>
            <a:off x="381000" y="381000"/>
            <a:ext cx="8153400" cy="3200400"/>
          </a:xfrm>
          <a:prstGeom prst="rect">
            <a:avLst/>
          </a:prstGeom>
          <a:noFill/>
          <a:ln w="9525">
            <a:noFill/>
            <a:miter lim="800000"/>
            <a:headEnd/>
            <a:tailEnd/>
          </a:ln>
        </p:spPr>
      </p:pic>
      <p:pic>
        <p:nvPicPr>
          <p:cNvPr id="3" name="Picture 2"/>
          <p:cNvPicPr/>
          <p:nvPr/>
        </p:nvPicPr>
        <p:blipFill>
          <a:blip r:embed="rId3"/>
          <a:srcRect/>
          <a:stretch>
            <a:fillRect/>
          </a:stretch>
        </p:blipFill>
        <p:spPr bwMode="auto">
          <a:xfrm>
            <a:off x="838200" y="3657600"/>
            <a:ext cx="5939790" cy="990600"/>
          </a:xfrm>
          <a:prstGeom prst="rect">
            <a:avLst/>
          </a:prstGeom>
          <a:noFill/>
          <a:ln w="9525">
            <a:noFill/>
            <a:miter lim="800000"/>
            <a:headEnd/>
            <a:tailEnd/>
          </a:ln>
        </p:spPr>
      </p:pic>
      <p:pic>
        <p:nvPicPr>
          <p:cNvPr id="4" name="Picture 3"/>
          <p:cNvPicPr/>
          <p:nvPr/>
        </p:nvPicPr>
        <p:blipFill>
          <a:blip r:embed="rId4"/>
          <a:srcRect/>
          <a:stretch>
            <a:fillRect/>
          </a:stretch>
        </p:blipFill>
        <p:spPr bwMode="auto">
          <a:xfrm>
            <a:off x="762000" y="4762500"/>
            <a:ext cx="7429500" cy="1714500"/>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bwMode="auto">
          <a:xfrm>
            <a:off x="609600" y="342900"/>
            <a:ext cx="8001000" cy="3086100"/>
          </a:xfrm>
          <a:prstGeom prst="rect">
            <a:avLst/>
          </a:prstGeom>
          <a:noFill/>
          <a:ln w="9525">
            <a:noFill/>
            <a:miter lim="800000"/>
            <a:headEnd/>
            <a:tailEnd/>
          </a:ln>
        </p:spPr>
      </p:pic>
      <p:pic>
        <p:nvPicPr>
          <p:cNvPr id="3" name="Picture 2"/>
          <p:cNvPicPr/>
          <p:nvPr/>
        </p:nvPicPr>
        <p:blipFill>
          <a:blip r:embed="rId3"/>
          <a:srcRect/>
          <a:stretch>
            <a:fillRect/>
          </a:stretch>
        </p:blipFill>
        <p:spPr bwMode="auto">
          <a:xfrm>
            <a:off x="342900" y="3695700"/>
            <a:ext cx="7886700" cy="2781300"/>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bwMode="auto">
          <a:xfrm>
            <a:off x="342900" y="381000"/>
            <a:ext cx="8305800" cy="14478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152400" y="266700"/>
            <a:ext cx="88011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Book Antiqua" pitchFamily="18" charset="0"/>
                <a:ea typeface="Calibri" pitchFamily="34" charset="0"/>
                <a:cs typeface="AdvP1491"/>
              </a:rPr>
              <a:t>For a bed of particles of density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AdvPi2"/>
              </a:rPr>
              <a:t>ρ</a:t>
            </a:r>
            <a:r>
              <a:rPr kumimoji="0" lang="en-US" sz="2800" b="0" i="0" u="none" strike="noStrike" cap="none" normalizeH="0" baseline="-30000" dirty="0" err="1" smtClean="0">
                <a:ln>
                  <a:noFill/>
                </a:ln>
                <a:solidFill>
                  <a:schemeClr val="tx1"/>
                </a:solidFill>
                <a:effectLst/>
                <a:latin typeface="Book Antiqua" pitchFamily="18" charset="0"/>
                <a:ea typeface="Calibri" pitchFamily="34" charset="0"/>
                <a:cs typeface="AdvP1491"/>
              </a:rPr>
              <a:t>p</a:t>
            </a:r>
            <a:r>
              <a:rPr kumimoji="0" lang="en-US" sz="2800" b="0" i="0" u="none" strike="noStrike" cap="none" normalizeH="0" baseline="0" dirty="0" smtClean="0">
                <a:ln>
                  <a:noFill/>
                </a:ln>
                <a:solidFill>
                  <a:schemeClr val="tx1"/>
                </a:solidFill>
                <a:effectLst/>
                <a:latin typeface="Book Antiqua" pitchFamily="18" charset="0"/>
                <a:ea typeface="Calibri" pitchFamily="34" charset="0"/>
                <a:cs typeface="AdvP1491"/>
              </a:rPr>
              <a:t>, fluidized by a fluid of density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AdvPi2"/>
              </a:rPr>
              <a:t>ρ</a:t>
            </a:r>
            <a:r>
              <a:rPr kumimoji="0" lang="en-US" sz="2800" b="0" i="0" u="none" strike="noStrike" cap="none" normalizeH="0" baseline="-30000" dirty="0" err="1" smtClean="0">
                <a:ln>
                  <a:noFill/>
                </a:ln>
                <a:solidFill>
                  <a:schemeClr val="tx1"/>
                </a:solidFill>
                <a:effectLst/>
                <a:latin typeface="Book Antiqua" pitchFamily="18" charset="0"/>
                <a:ea typeface="Calibri" pitchFamily="34" charset="0"/>
                <a:cs typeface="AdvP1491"/>
              </a:rPr>
              <a:t>f</a:t>
            </a:r>
            <a:r>
              <a:rPr kumimoji="0" lang="en-US" sz="2800" b="0" i="0" u="none" strike="noStrike" cap="none" normalizeH="0" baseline="0" dirty="0" smtClean="0">
                <a:ln>
                  <a:noFill/>
                </a:ln>
                <a:solidFill>
                  <a:schemeClr val="tx1"/>
                </a:solidFill>
                <a:effectLst/>
                <a:latin typeface="Book Antiqua" pitchFamily="18" charset="0"/>
                <a:ea typeface="Calibri" pitchFamily="34" charset="0"/>
                <a:cs typeface="AdvP1491"/>
              </a:rPr>
              <a:t> to form a bed of depth </a:t>
            </a:r>
            <a:r>
              <a:rPr kumimoji="0" lang="en-US" sz="2800" b="0" i="0" u="none" strike="noStrike" cap="none" normalizeH="0" baseline="0" dirty="0" smtClean="0">
                <a:ln>
                  <a:noFill/>
                </a:ln>
                <a:solidFill>
                  <a:schemeClr val="tx1"/>
                </a:solidFill>
                <a:effectLst/>
                <a:latin typeface="Book Antiqua" pitchFamily="18" charset="0"/>
                <a:ea typeface="Calibri" pitchFamily="34" charset="0"/>
                <a:cs typeface="AdvP1854"/>
              </a:rPr>
              <a:t>H </a:t>
            </a:r>
            <a:r>
              <a:rPr kumimoji="0" lang="en-US" sz="2800" b="0" i="0" u="none" strike="noStrike" cap="none" normalizeH="0" baseline="0" dirty="0" smtClean="0">
                <a:ln>
                  <a:noFill/>
                </a:ln>
                <a:solidFill>
                  <a:schemeClr val="tx1"/>
                </a:solidFill>
                <a:effectLst/>
                <a:latin typeface="Book Antiqua" pitchFamily="18" charset="0"/>
                <a:ea typeface="Calibri" pitchFamily="34" charset="0"/>
                <a:cs typeface="AdvP1491"/>
              </a:rPr>
              <a:t>and voidage </a:t>
            </a:r>
            <a:r>
              <a:rPr kumimoji="0" lang="en-US" sz="2800" b="0" i="0" u="none" strike="noStrike" cap="none" normalizeH="0" baseline="0" dirty="0" smtClean="0">
                <a:ln>
                  <a:noFill/>
                </a:ln>
                <a:solidFill>
                  <a:schemeClr val="tx1"/>
                </a:solidFill>
                <a:effectLst/>
                <a:latin typeface="Book Antiqua" pitchFamily="18" charset="0"/>
                <a:ea typeface="Calibri" pitchFamily="34" charset="0"/>
                <a:cs typeface="AdvPi2"/>
              </a:rPr>
              <a:t>ε </a:t>
            </a:r>
            <a:r>
              <a:rPr kumimoji="0" lang="en-US" sz="2800" b="0" i="0" u="none" strike="noStrike" cap="none" normalizeH="0" baseline="0" dirty="0" smtClean="0">
                <a:ln>
                  <a:noFill/>
                </a:ln>
                <a:solidFill>
                  <a:schemeClr val="tx1"/>
                </a:solidFill>
                <a:effectLst/>
                <a:latin typeface="Book Antiqua" pitchFamily="18" charset="0"/>
                <a:ea typeface="Calibri" pitchFamily="34" charset="0"/>
                <a:cs typeface="AdvP1491"/>
              </a:rPr>
              <a:t>in a vessel of cross-sectional area </a:t>
            </a:r>
            <a:r>
              <a:rPr kumimoji="0" lang="en-US" sz="2800" b="0" i="0" u="none" strike="noStrike" cap="none" normalizeH="0" baseline="0" dirty="0" smtClean="0">
                <a:ln>
                  <a:noFill/>
                </a:ln>
                <a:solidFill>
                  <a:schemeClr val="tx1"/>
                </a:solidFill>
                <a:effectLst/>
                <a:latin typeface="Book Antiqua" pitchFamily="18" charset="0"/>
                <a:ea typeface="Calibri" pitchFamily="34" charset="0"/>
                <a:cs typeface="AdvP1854"/>
              </a:rPr>
              <a:t>A</a:t>
            </a:r>
            <a:r>
              <a:rPr kumimoji="0" lang="en-US" sz="2800" b="0" i="0" u="none" strike="noStrike" cap="none" normalizeH="0" baseline="0" dirty="0" smtClean="0">
                <a:ln>
                  <a:noFill/>
                </a:ln>
                <a:solidFill>
                  <a:schemeClr val="tx1"/>
                </a:solidFill>
                <a:effectLst/>
                <a:latin typeface="Book Antiqua" pitchFamily="18" charset="0"/>
                <a:ea typeface="Calibri" pitchFamily="34" charset="0"/>
                <a:cs typeface="AdvP1491"/>
              </a:rPr>
              <a:t>:-</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16387"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6386" name="Object 2"/>
          <p:cNvGraphicFramePr>
            <a:graphicFrameLocks noChangeAspect="1"/>
          </p:cNvGraphicFramePr>
          <p:nvPr/>
        </p:nvGraphicFramePr>
        <p:xfrm>
          <a:off x="1409699" y="2133600"/>
          <a:ext cx="6416919" cy="1104900"/>
        </p:xfrm>
        <a:graphic>
          <a:graphicData uri="http://schemas.openxmlformats.org/presentationml/2006/ole">
            <mc:AlternateContent xmlns:mc="http://schemas.openxmlformats.org/markup-compatibility/2006">
              <mc:Choice xmlns:v="urn:schemas-microsoft-com:vml" Requires="v">
                <p:oleObj spid="_x0000_s16389" name="Equation" r:id="rId3" imgW="2870200" imgH="495300" progId="Equation.3">
                  <p:embed/>
                </p:oleObj>
              </mc:Choice>
              <mc:Fallback>
                <p:oleObj name="Equation" r:id="rId3" imgW="2870200" imgH="4953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9699" y="2133600"/>
                        <a:ext cx="6416919" cy="1104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38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6388" name="Object 4"/>
          <p:cNvGraphicFramePr>
            <a:graphicFrameLocks noChangeAspect="1"/>
          </p:cNvGraphicFramePr>
          <p:nvPr/>
        </p:nvGraphicFramePr>
        <p:xfrm>
          <a:off x="779318" y="3695700"/>
          <a:ext cx="7297882" cy="876300"/>
        </p:xfrm>
        <a:graphic>
          <a:graphicData uri="http://schemas.openxmlformats.org/presentationml/2006/ole">
            <mc:AlternateContent xmlns:mc="http://schemas.openxmlformats.org/markup-compatibility/2006">
              <mc:Choice xmlns:v="urn:schemas-microsoft-com:vml" Requires="v">
                <p:oleObj spid="_x0000_s16390" name="Equation" r:id="rId5" imgW="2997200" imgH="317500" progId="Equation.3">
                  <p:embed/>
                </p:oleObj>
              </mc:Choice>
              <mc:Fallback>
                <p:oleObj name="Equation" r:id="rId5" imgW="2997200" imgH="317500" progId="Equation.3">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9318" y="3695700"/>
                        <a:ext cx="7297882" cy="876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42900"/>
            <a:ext cx="8648700" cy="3539430"/>
          </a:xfrm>
          <a:prstGeom prst="rect">
            <a:avLst/>
          </a:prstGeom>
        </p:spPr>
        <p:txBody>
          <a:bodyPr wrap="square">
            <a:spAutoFit/>
          </a:bodyPr>
          <a:lstStyle/>
          <a:p>
            <a:r>
              <a:rPr lang="en-US" sz="2800" dirty="0" smtClean="0"/>
              <a:t>Calculate the minimum velocity at which spherical particles of density 1600 kg/m</a:t>
            </a:r>
            <a:r>
              <a:rPr lang="en-US" sz="2800" baseline="30000" dirty="0" smtClean="0"/>
              <a:t>3</a:t>
            </a:r>
            <a:r>
              <a:rPr lang="en-US" sz="2800" dirty="0" smtClean="0"/>
              <a:t> and of</a:t>
            </a:r>
          </a:p>
          <a:p>
            <a:r>
              <a:rPr lang="en-US" sz="2800" dirty="0" smtClean="0"/>
              <a:t>diameter 1.5 mm will be fluidized by water in a tube of diameter 10 mm on the assumption that the Carman-</a:t>
            </a:r>
            <a:r>
              <a:rPr lang="en-US" sz="2800" dirty="0" err="1" smtClean="0"/>
              <a:t>Kozeny</a:t>
            </a:r>
            <a:r>
              <a:rPr lang="en-US" sz="2800" dirty="0" smtClean="0"/>
              <a:t> equation is applicable. Discuss the uncertainties in this calculation. Repeat the calculation using the Ergun equation and explain the differences in the</a:t>
            </a:r>
          </a:p>
          <a:p>
            <a:r>
              <a:rPr lang="en-US" sz="2800" dirty="0" smtClean="0"/>
              <a:t>results obtained.</a:t>
            </a:r>
            <a:endParaRPr lang="en-US" sz="2800" dirty="0"/>
          </a:p>
        </p:txBody>
      </p:sp>
      <p:pic>
        <p:nvPicPr>
          <p:cNvPr id="115714" name="Picture 2"/>
          <p:cNvPicPr>
            <a:picLocks noChangeAspect="1" noChangeArrowheads="1"/>
          </p:cNvPicPr>
          <p:nvPr/>
        </p:nvPicPr>
        <p:blipFill>
          <a:blip r:embed="rId2"/>
          <a:srcRect/>
          <a:stretch>
            <a:fillRect/>
          </a:stretch>
        </p:blipFill>
        <p:spPr bwMode="auto">
          <a:xfrm>
            <a:off x="1524000" y="4038600"/>
            <a:ext cx="5086350" cy="781050"/>
          </a:xfrm>
          <a:prstGeom prst="rect">
            <a:avLst/>
          </a:prstGeom>
          <a:noFill/>
          <a:ln w="9525">
            <a:noFill/>
            <a:miter lim="800000"/>
            <a:headEnd/>
            <a:tailEnd/>
          </a:ln>
          <a:effec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2"/>
          <p:cNvPicPr>
            <a:picLocks noChangeAspect="1" noChangeArrowheads="1"/>
          </p:cNvPicPr>
          <p:nvPr/>
        </p:nvPicPr>
        <p:blipFill>
          <a:blip r:embed="rId2"/>
          <a:srcRect/>
          <a:stretch>
            <a:fillRect/>
          </a:stretch>
        </p:blipFill>
        <p:spPr bwMode="auto">
          <a:xfrm>
            <a:off x="495300" y="342900"/>
            <a:ext cx="8343900" cy="4876800"/>
          </a:xfrm>
          <a:prstGeom prst="rect">
            <a:avLst/>
          </a:prstGeom>
          <a:noFill/>
          <a:ln w="9525">
            <a:noFill/>
            <a:miter lim="800000"/>
            <a:headEnd/>
            <a:tailEnd/>
          </a:ln>
          <a:effec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2"/>
          <p:cNvPicPr>
            <a:picLocks noChangeAspect="1" noChangeArrowheads="1"/>
          </p:cNvPicPr>
          <p:nvPr/>
        </p:nvPicPr>
        <p:blipFill>
          <a:blip r:embed="rId2"/>
          <a:srcRect/>
          <a:stretch>
            <a:fillRect/>
          </a:stretch>
        </p:blipFill>
        <p:spPr bwMode="auto">
          <a:xfrm>
            <a:off x="190500" y="266700"/>
            <a:ext cx="8686800" cy="6172200"/>
          </a:xfrm>
          <a:prstGeom prst="rect">
            <a:avLst/>
          </a:prstGeom>
          <a:noFill/>
          <a:ln w="9525">
            <a:noFill/>
            <a:miter lim="800000"/>
            <a:headEnd/>
            <a:tailEnd/>
          </a:ln>
          <a:effec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0" y="0"/>
            <a:ext cx="87249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Book Antiqua" pitchFamily="18" charset="0"/>
                <a:ea typeface="Calibri" pitchFamily="34" charset="0"/>
                <a:cs typeface="AdvP1491"/>
              </a:rPr>
              <a:t>A plot of fluid pressure loss across the bed versus superficial fluid velocity through the bed would have the appearance of Figure 7.1. Referring to Figure 7.1, the straight line region OA is the packed bed region. Here the solid particles do not move relative to one another and their separation is constant.</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Picture 2"/>
          <p:cNvPicPr/>
          <p:nvPr/>
        </p:nvPicPr>
        <p:blipFill>
          <a:blip r:embed="rId2"/>
          <a:srcRect/>
          <a:stretch>
            <a:fillRect/>
          </a:stretch>
        </p:blipFill>
        <p:spPr bwMode="auto">
          <a:xfrm>
            <a:off x="647700" y="2781300"/>
            <a:ext cx="7658100" cy="36957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0" y="0"/>
            <a:ext cx="89154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Book Antiqua" pitchFamily="18" charset="0"/>
                <a:ea typeface="Calibri" pitchFamily="34" charset="0"/>
                <a:cs typeface="AdvP1491" charset="0"/>
              </a:rPr>
              <a:t>The pressure loss versus fluid velocity relationship in this region is described by the Carman–</a:t>
            </a:r>
            <a:r>
              <a:rPr kumimoji="0" lang="en-US" sz="2800" b="0" i="0" u="none" strike="noStrike" cap="none" normalizeH="0" baseline="0" dirty="0" err="1" smtClean="0">
                <a:ln>
                  <a:noFill/>
                </a:ln>
                <a:solidFill>
                  <a:schemeClr val="tx1"/>
                </a:solidFill>
                <a:effectLst/>
                <a:latin typeface="Book Antiqua" pitchFamily="18" charset="0"/>
                <a:ea typeface="Calibri" pitchFamily="34" charset="0"/>
                <a:cs typeface="AdvP1491" charset="0"/>
              </a:rPr>
              <a:t>Kozeny</a:t>
            </a:r>
            <a:r>
              <a:rPr kumimoji="0" lang="en-US" sz="2800" b="0" i="0" u="none" strike="noStrike" cap="none" normalizeH="0" baseline="0" dirty="0" smtClean="0">
                <a:ln>
                  <a:noFill/>
                </a:ln>
                <a:solidFill>
                  <a:schemeClr val="tx1"/>
                </a:solidFill>
                <a:effectLst/>
                <a:latin typeface="Book Antiqua" pitchFamily="18" charset="0"/>
                <a:ea typeface="Calibri" pitchFamily="34" charset="0"/>
                <a:cs typeface="AdvP1491" charset="0"/>
              </a:rPr>
              <a:t> equation :-</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762000" y="1662514"/>
            <a:ext cx="7620000" cy="447158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ChangeArrowheads="1"/>
          </p:cNvSpPr>
          <p:nvPr/>
        </p:nvSpPr>
        <p:spPr bwMode="auto">
          <a:xfrm>
            <a:off x="266700" y="419100"/>
            <a:ext cx="8420100"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 Pressure drop = gravitational force. Particles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beginto</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move</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 Bed in loosest position with grains in contact.</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B-C: Grains separate and true fluidization begins</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C-D: Random travel of particles, particles begin to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actsingly</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no entrainment of particles → batch fluidization</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 Particles entrained in fluid → continuous fluidization</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ChangeArrowheads="1"/>
          </p:cNvSpPr>
          <p:nvPr/>
        </p:nvSpPr>
        <p:spPr bwMode="auto">
          <a:xfrm>
            <a:off x="0" y="0"/>
            <a:ext cx="6830716" cy="618630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Uses for fluidization:</a:t>
            </a:r>
            <a:endParaRPr kumimoji="0" lang="en-US" sz="20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 Chemical reactors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 Heat exchange</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3. Drying</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4. Coating</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5. Solidification / granulation</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6. Growth of particles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7. Adsorption / desorption</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8. Others</a:t>
            </a:r>
            <a:endParaRPr kumimoji="0" lang="en-US" sz="5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936</TotalTime>
  <Words>2635</Words>
  <Application>Microsoft Office PowerPoint</Application>
  <PresentationFormat>On-screen Show (4:3)</PresentationFormat>
  <Paragraphs>186</Paragraphs>
  <Slides>56</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56</vt:i4>
      </vt:variant>
    </vt:vector>
  </HeadingPairs>
  <TitlesOfParts>
    <vt:vector size="58" baseType="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Naim Al Hussaini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المـــــــواطنـــــة</dc:title>
  <dc:creator>dr.salah</dc:creator>
  <cp:lastModifiedBy>amazzon</cp:lastModifiedBy>
  <cp:revision>79</cp:revision>
  <dcterms:created xsi:type="dcterms:W3CDTF">2015-06-28T20:52:36Z</dcterms:created>
  <dcterms:modified xsi:type="dcterms:W3CDTF">2018-12-03T21:06:34Z</dcterms:modified>
</cp:coreProperties>
</file>